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5143500" cx="9144000"/>
  <p:notesSz cx="6858000" cy="9144000"/>
  <p:embeddedFontLst>
    <p:embeddedFont>
      <p:font typeface="Hammersmith One"/>
      <p:regular r:id="rId90"/>
    </p:embeddedFont>
    <p:embeddedFont>
      <p:font typeface="Bebas Neue"/>
      <p:regular r:id="rId91"/>
    </p:embeddedFont>
    <p:embeddedFont>
      <p:font typeface="Fira Sans"/>
      <p:regular r:id="rId92"/>
      <p:bold r:id="rId93"/>
      <p:italic r:id="rId94"/>
      <p:boldItalic r:id="rId95"/>
    </p:embeddedFont>
    <p:embeddedFont>
      <p:font typeface="Archivo Black"/>
      <p:regular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D053F9-32C7-478B-A4E2-B43E780E5E75}">
  <a:tblStyle styleId="{72D053F9-32C7-478B-A4E2-B43E780E5E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FiraSans-boldItalic.fntdata"/><Relationship Id="rId50" Type="http://schemas.openxmlformats.org/officeDocument/2006/relationships/slide" Target="slides/slide45.xml"/><Relationship Id="rId94" Type="http://schemas.openxmlformats.org/officeDocument/2006/relationships/font" Target="fonts/FiraSans-italic.fntdata"/><Relationship Id="rId53" Type="http://schemas.openxmlformats.org/officeDocument/2006/relationships/slide" Target="slides/slide48.xml"/><Relationship Id="rId52" Type="http://schemas.openxmlformats.org/officeDocument/2006/relationships/slide" Target="slides/slide47.xml"/><Relationship Id="rId96" Type="http://schemas.openxmlformats.org/officeDocument/2006/relationships/font" Target="fonts/ArchivoBlack-regular.fntdata"/><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BebasNeue-regular.fntdata"/><Relationship Id="rId90" Type="http://schemas.openxmlformats.org/officeDocument/2006/relationships/font" Target="fonts/HammersmithOne-regular.fntdata"/><Relationship Id="rId93" Type="http://schemas.openxmlformats.org/officeDocument/2006/relationships/font" Target="fonts/FiraSans-bold.fntdata"/><Relationship Id="rId92" Type="http://schemas.openxmlformats.org/officeDocument/2006/relationships/font" Target="fonts/FiraSans-regular.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b0d5850dce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b0d5850dce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b0d5850dc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b0d5850dc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0d5850dc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b0d5850dc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b0d5850dc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b0d5850dc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b0d5850dc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b0d5850dc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b0d5850dc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b0d5850dc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b0d5850dce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b0d5850dce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b0d5850dce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b0d5850dce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ae5c6a09c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ae5c6a09c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b008eb0f0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b008eb0f0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b008eb0f0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b008eb0f0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c34848159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c34848159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b008eb0f0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b008eb0f0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b008eb0f0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b008eb0f0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008eb0f0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b008eb0f0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b008eb0f0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b008eb0f0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b008eb0f0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b008eb0f0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b008eb0f0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b008eb0f0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b008eb0f0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b008eb0f0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b008eb0f0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b008eb0f0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b008eb0f0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b008eb0f0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008eb0f0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b008eb0f0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d401eec82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d401eec82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b008eb0f0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b008eb0f0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b008eb0f0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b008eb0f0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b008eb0f0f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b008eb0f0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b008eb0f0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b008eb0f0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b008eb0f0f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b008eb0f0f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b008eb0f0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b008eb0f0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b008eb0f0f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b008eb0f0f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b008eb0f0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b008eb0f0f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b008eb0f0f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b008eb0f0f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b008eb0f0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b008eb0f0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d90507ccf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d90507ccf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b008eb0f0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b008eb0f0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b008eb0f0f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b008eb0f0f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b008eb0f0f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b008eb0f0f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b008eb0f0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b008eb0f0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b008eb0f0f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b008eb0f0f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b008eb0f0f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b008eb0f0f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b008eb0f0f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b008eb0f0f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b008eb0f0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b008eb0f0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b008eb0f0f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b008eb0f0f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b008eb0f0f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2b008eb0f0f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ae5c6a09c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ae5c6a09c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b008eb0f0f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2b008eb0f0f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b008eb0f0f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2b008eb0f0f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b008eb0f0f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b008eb0f0f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b008eb0f0f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2b008eb0f0f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b008eb0f0f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b008eb0f0f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b008eb0f0f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b008eb0f0f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b008eb0f0f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b008eb0f0f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b008eb0f0f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2b008eb0f0f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b008eb0f0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b008eb0f0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b008eb0f0f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b008eb0f0f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b0d5850dc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b0d5850dc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b008eb0f0f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2b008eb0f0f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b008eb0f0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b008eb0f0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b008eb0f0f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2b008eb0f0f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b008eb0f0f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b008eb0f0f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b0433f9d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b0433f9d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b0433f9d2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b0433f9d2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b0433f9d2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b0433f9d2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b0433f9d2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b0433f9d2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b0433f9d2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b0433f9d2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b0433f9d2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2b0433f9d2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b0d5850dc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b0d5850dc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2b0433f9d2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2b0433f9d2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b0433f9d2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b0433f9d2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b0433f9d2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b0433f9d2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b0433f9d2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b0433f9d2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b0433f9d2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b0433f9d2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2b0433f9d2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2b0433f9d2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2b0433f9d2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2b0433f9d2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2b0433f9d2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2b0433f9d2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b0d5850dc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2b0d5850dc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b0433f9d2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b0433f9d2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b0d5850dc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b0d5850dc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2b0433f9d2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2b0433f9d2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2b0433f9d2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2b0433f9d2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2b0433f9d2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2b0433f9d2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b0433f9d2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b0433f9d2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b0d5850dc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2b0d5850dc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b0d5850dc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b0d5850dc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08900" y="539500"/>
            <a:ext cx="7726200" cy="16659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b="1" sz="6000">
                <a:solidFill>
                  <a:schemeClr val="dk1"/>
                </a:solidFill>
                <a:latin typeface="Hammersmith One"/>
                <a:ea typeface="Hammersmith One"/>
                <a:cs typeface="Hammersmith One"/>
                <a:sym typeface="Hammersmith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477050" y="2266319"/>
            <a:ext cx="6189900" cy="3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None/>
              <a:defRPr>
                <a:solidFill>
                  <a:schemeClr val="dk1"/>
                </a:solidFill>
                <a:latin typeface="Fira Sans"/>
                <a:ea typeface="Fira Sans"/>
                <a:cs typeface="Fira Sans"/>
                <a:sym typeface="Fira Sans"/>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1" name="Google Shape;11;p2"/>
          <p:cNvSpPr/>
          <p:nvPr/>
        </p:nvSpPr>
        <p:spPr>
          <a:xfrm>
            <a:off x="731463" y="2431388"/>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rot="-233893">
            <a:off x="5399298" y="2431466"/>
            <a:ext cx="4306277" cy="1528666"/>
            <a:chOff x="5935091" y="4995712"/>
            <a:chExt cx="3772667" cy="1528654"/>
          </a:xfrm>
        </p:grpSpPr>
        <p:sp>
          <p:nvSpPr>
            <p:cNvPr id="13" name="Google Shape;13;p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a:off x="-40500" y="2819752"/>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00662" y="2996828"/>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rot="10800000">
            <a:off x="-373275" y="36055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 name="Google Shape;20;p2"/>
          <p:cNvGrpSpPr/>
          <p:nvPr/>
        </p:nvGrpSpPr>
        <p:grpSpPr>
          <a:xfrm>
            <a:off x="7201180" y="3269198"/>
            <a:ext cx="1515538" cy="1242189"/>
            <a:chOff x="-3000258" y="8"/>
            <a:chExt cx="723718" cy="593157"/>
          </a:xfrm>
        </p:grpSpPr>
        <p:sp>
          <p:nvSpPr>
            <p:cNvPr id="21" name="Google Shape;21;p2"/>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731474" y="33777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55000" y="355876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flipH="1" rot="-10566107">
            <a:off x="5399298" y="5211907"/>
            <a:ext cx="4306277" cy="1528666"/>
            <a:chOff x="5935091" y="4995712"/>
            <a:chExt cx="3772667" cy="1528654"/>
          </a:xfrm>
        </p:grpSpPr>
        <p:sp>
          <p:nvSpPr>
            <p:cNvPr id="31" name="Google Shape;31;p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flipH="1" rot="10800000">
            <a:off x="-40487" y="4865347"/>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rot="10800000">
            <a:off x="-400650" y="4571592"/>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73263" y="454537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2"/>
          <p:cNvGrpSpPr/>
          <p:nvPr/>
        </p:nvGrpSpPr>
        <p:grpSpPr>
          <a:xfrm flipH="1" rot="10800000">
            <a:off x="7201193" y="4585727"/>
            <a:ext cx="1515538" cy="1242189"/>
            <a:chOff x="-3000258" y="8"/>
            <a:chExt cx="723718" cy="593157"/>
          </a:xfrm>
        </p:grpSpPr>
        <p:sp>
          <p:nvSpPr>
            <p:cNvPr id="39" name="Google Shape;39;p2"/>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p:nvPr/>
        </p:nvSpPr>
        <p:spPr>
          <a:xfrm flipH="1" rot="10800000">
            <a:off x="731486" y="4694311"/>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flipH="1" rot="10800000">
            <a:off x="555013" y="4793746"/>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00600" y="4603992"/>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395250" y="2684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flipH="1" rot="10800000">
            <a:off x="8584125" y="198210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flipH="1" rot="10800000">
            <a:off x="7602730" y="-105205"/>
            <a:ext cx="2697267" cy="520032"/>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flipH="1" rot="10800000">
            <a:off x="-1404673" y="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11"/>
          <p:cNvSpPr/>
          <p:nvPr/>
        </p:nvSpPr>
        <p:spPr>
          <a:xfrm>
            <a:off x="6563550" y="2207650"/>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1"/>
          <p:cNvGrpSpPr/>
          <p:nvPr/>
        </p:nvGrpSpPr>
        <p:grpSpPr>
          <a:xfrm flipH="1" rot="10800000">
            <a:off x="3779990" y="4752995"/>
            <a:ext cx="4399976" cy="1817993"/>
            <a:chOff x="3779990" y="2257346"/>
            <a:chExt cx="4399976" cy="1817993"/>
          </a:xfrm>
        </p:grpSpPr>
        <p:sp>
          <p:nvSpPr>
            <p:cNvPr id="196" name="Google Shape;196;p11"/>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1"/>
          <p:cNvSpPr/>
          <p:nvPr/>
        </p:nvSpPr>
        <p:spPr>
          <a:xfrm flipH="1" rot="10800000">
            <a:off x="919788" y="5372522"/>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4243700" y="4299772"/>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rot="10800000">
            <a:off x="-236825" y="4596569"/>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rot="10800000">
            <a:off x="-939937" y="4290378"/>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73275" y="427659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rot="10800000">
            <a:off x="731474" y="4425531"/>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rot="10800000">
            <a:off x="555000" y="4524965"/>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rot="10800000">
            <a:off x="2288496" y="496194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rot="10800000">
            <a:off x="6459534" y="4346462"/>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flipH="1" rot="10800000">
            <a:off x="3779923" y="484474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rot="10503305">
            <a:off x="6916992" y="4232117"/>
            <a:ext cx="2315866" cy="2493994"/>
            <a:chOff x="-1642997" y="-2818828"/>
            <a:chExt cx="2315814" cy="2493939"/>
          </a:xfrm>
        </p:grpSpPr>
        <p:sp>
          <p:nvSpPr>
            <p:cNvPr id="211" name="Google Shape;211;p1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11"/>
          <p:cNvSpPr/>
          <p:nvPr/>
        </p:nvSpPr>
        <p:spPr>
          <a:xfrm flipH="1" rot="10578709">
            <a:off x="4811268" y="4256765"/>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11"/>
          <p:cNvGrpSpPr/>
          <p:nvPr/>
        </p:nvGrpSpPr>
        <p:grpSpPr>
          <a:xfrm>
            <a:off x="3779990" y="2028746"/>
            <a:ext cx="4399976" cy="1817993"/>
            <a:chOff x="3779990" y="2257346"/>
            <a:chExt cx="4399976" cy="1817993"/>
          </a:xfrm>
        </p:grpSpPr>
        <p:sp>
          <p:nvSpPr>
            <p:cNvPr id="217" name="Google Shape;217;p11"/>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1"/>
          <p:cNvSpPr/>
          <p:nvPr/>
        </p:nvSpPr>
        <p:spPr>
          <a:xfrm>
            <a:off x="919788" y="31316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rot="10800000">
            <a:off x="4243700" y="39980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236825" y="2591150"/>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939937" y="2780662"/>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rot="10800000">
            <a:off x="-373275" y="33769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731474" y="31491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555000" y="333016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1088125" y="4316775"/>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2288496" y="333016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6459534" y="406668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3779923" y="356839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11"/>
          <p:cNvGrpSpPr/>
          <p:nvPr/>
        </p:nvGrpSpPr>
        <p:grpSpPr>
          <a:xfrm flipH="1" rot="296695">
            <a:off x="6916992" y="1873624"/>
            <a:ext cx="2315866" cy="2493994"/>
            <a:chOff x="-1642997" y="-2818828"/>
            <a:chExt cx="2315814" cy="2493939"/>
          </a:xfrm>
        </p:grpSpPr>
        <p:sp>
          <p:nvSpPr>
            <p:cNvPr id="233" name="Google Shape;233;p1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1"/>
          <p:cNvSpPr/>
          <p:nvPr/>
        </p:nvSpPr>
        <p:spPr>
          <a:xfrm rot="221291">
            <a:off x="4811268" y="3486523"/>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txBox="1"/>
          <p:nvPr>
            <p:ph hasCustomPrompt="1" type="title"/>
          </p:nvPr>
        </p:nvSpPr>
        <p:spPr>
          <a:xfrm>
            <a:off x="1284000" y="528950"/>
            <a:ext cx="6576000" cy="95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9" name="Google Shape;239;p11"/>
          <p:cNvSpPr txBox="1"/>
          <p:nvPr>
            <p:ph idx="1" type="subTitle"/>
          </p:nvPr>
        </p:nvSpPr>
        <p:spPr>
          <a:xfrm>
            <a:off x="1284000" y="1554950"/>
            <a:ext cx="6576000" cy="3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0" name="Google Shape;240;p11"/>
          <p:cNvSpPr/>
          <p:nvPr/>
        </p:nvSpPr>
        <p:spPr>
          <a:xfrm flipH="1" rot="10800000">
            <a:off x="-1501618" y="18251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rot="10800000">
            <a:off x="7137102" y="2299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2" name="Shape 2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13"/>
          <p:cNvSpPr txBox="1"/>
          <p:nvPr>
            <p:ph type="title"/>
          </p:nvPr>
        </p:nvSpPr>
        <p:spPr>
          <a:xfrm>
            <a:off x="713612" y="1849138"/>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5" name="Google Shape;245;p13"/>
          <p:cNvSpPr txBox="1"/>
          <p:nvPr>
            <p:ph idx="1" type="subTitle"/>
          </p:nvPr>
        </p:nvSpPr>
        <p:spPr>
          <a:xfrm>
            <a:off x="713600" y="2225562"/>
            <a:ext cx="2482500" cy="52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6" name="Google Shape;246;p13"/>
          <p:cNvSpPr txBox="1"/>
          <p:nvPr>
            <p:ph idx="2" type="title"/>
          </p:nvPr>
        </p:nvSpPr>
        <p:spPr>
          <a:xfrm>
            <a:off x="3330750" y="1849138"/>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7" name="Google Shape;247;p13"/>
          <p:cNvSpPr txBox="1"/>
          <p:nvPr>
            <p:ph idx="3" type="subTitle"/>
          </p:nvPr>
        </p:nvSpPr>
        <p:spPr>
          <a:xfrm>
            <a:off x="3330742" y="2219401"/>
            <a:ext cx="24825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8" name="Google Shape;248;p13"/>
          <p:cNvSpPr txBox="1"/>
          <p:nvPr>
            <p:ph idx="4" type="title"/>
          </p:nvPr>
        </p:nvSpPr>
        <p:spPr>
          <a:xfrm>
            <a:off x="5965650" y="1849138"/>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9" name="Google Shape;249;p13"/>
          <p:cNvSpPr txBox="1"/>
          <p:nvPr>
            <p:ph idx="5" type="subTitle"/>
          </p:nvPr>
        </p:nvSpPr>
        <p:spPr>
          <a:xfrm>
            <a:off x="5965646" y="2219401"/>
            <a:ext cx="24825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0" name="Google Shape;250;p13"/>
          <p:cNvSpPr txBox="1"/>
          <p:nvPr>
            <p:ph idx="6" type="title"/>
          </p:nvPr>
        </p:nvSpPr>
        <p:spPr>
          <a:xfrm>
            <a:off x="713612" y="3710874"/>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1" name="Google Shape;251;p13"/>
          <p:cNvSpPr txBox="1"/>
          <p:nvPr>
            <p:ph idx="7" type="subTitle"/>
          </p:nvPr>
        </p:nvSpPr>
        <p:spPr>
          <a:xfrm>
            <a:off x="713600" y="4068736"/>
            <a:ext cx="24825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2" name="Google Shape;252;p13"/>
          <p:cNvSpPr txBox="1"/>
          <p:nvPr>
            <p:ph idx="8" type="title"/>
          </p:nvPr>
        </p:nvSpPr>
        <p:spPr>
          <a:xfrm>
            <a:off x="3330750" y="3710869"/>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3" name="Google Shape;253;p13"/>
          <p:cNvSpPr txBox="1"/>
          <p:nvPr>
            <p:ph idx="9" type="subTitle"/>
          </p:nvPr>
        </p:nvSpPr>
        <p:spPr>
          <a:xfrm>
            <a:off x="3330742" y="4073746"/>
            <a:ext cx="24825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4" name="Google Shape;254;p13"/>
          <p:cNvSpPr txBox="1"/>
          <p:nvPr>
            <p:ph idx="13" type="title"/>
          </p:nvPr>
        </p:nvSpPr>
        <p:spPr>
          <a:xfrm>
            <a:off x="5965650" y="3710872"/>
            <a:ext cx="2482500" cy="422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5" name="Google Shape;255;p13"/>
          <p:cNvSpPr txBox="1"/>
          <p:nvPr>
            <p:ph idx="14" type="subTitle"/>
          </p:nvPr>
        </p:nvSpPr>
        <p:spPr>
          <a:xfrm>
            <a:off x="5965646" y="4073746"/>
            <a:ext cx="24825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6" name="Google Shape;256;p13"/>
          <p:cNvSpPr txBox="1"/>
          <p:nvPr>
            <p:ph hasCustomPrompt="1" idx="15" type="title"/>
          </p:nvPr>
        </p:nvSpPr>
        <p:spPr>
          <a:xfrm>
            <a:off x="713612" y="1327545"/>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7" name="Google Shape;257;p13"/>
          <p:cNvSpPr txBox="1"/>
          <p:nvPr>
            <p:ph hasCustomPrompt="1" idx="16" type="title"/>
          </p:nvPr>
        </p:nvSpPr>
        <p:spPr>
          <a:xfrm>
            <a:off x="713612" y="3202036"/>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8" name="Google Shape;258;p13"/>
          <p:cNvSpPr txBox="1"/>
          <p:nvPr>
            <p:ph hasCustomPrompt="1" idx="17" type="title"/>
          </p:nvPr>
        </p:nvSpPr>
        <p:spPr>
          <a:xfrm>
            <a:off x="3330750" y="1327545"/>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9" name="Google Shape;259;p13"/>
          <p:cNvSpPr txBox="1"/>
          <p:nvPr>
            <p:ph hasCustomPrompt="1" idx="18" type="title"/>
          </p:nvPr>
        </p:nvSpPr>
        <p:spPr>
          <a:xfrm>
            <a:off x="3330750" y="3202036"/>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0" name="Google Shape;260;p13"/>
          <p:cNvSpPr txBox="1"/>
          <p:nvPr>
            <p:ph hasCustomPrompt="1" idx="19" type="title"/>
          </p:nvPr>
        </p:nvSpPr>
        <p:spPr>
          <a:xfrm>
            <a:off x="5965650" y="1327545"/>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1" name="Google Shape;261;p13"/>
          <p:cNvSpPr txBox="1"/>
          <p:nvPr>
            <p:ph hasCustomPrompt="1" idx="20" type="title"/>
          </p:nvPr>
        </p:nvSpPr>
        <p:spPr>
          <a:xfrm>
            <a:off x="5965650" y="3202036"/>
            <a:ext cx="8097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Font typeface="Hammersmith One"/>
              <a:buNone/>
              <a:defRPr b="1" sz="2000">
                <a:solidFill>
                  <a:schemeClr val="accent1"/>
                </a:solidFill>
                <a:latin typeface="Hammersmith One"/>
                <a:ea typeface="Hammersmith One"/>
                <a:cs typeface="Hammersmith One"/>
                <a:sym typeface="Hammersmith One"/>
              </a:defRPr>
            </a:lvl1pPr>
            <a:lvl2pPr lvl="1" rtl="0" algn="ctr">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lgn="ctr">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lgn="ctr">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lgn="ctr">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lgn="ctr">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lgn="ctr">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lgn="ctr">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lgn="ctr">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2" name="Google Shape;262;p13"/>
          <p:cNvSpPr/>
          <p:nvPr/>
        </p:nvSpPr>
        <p:spPr>
          <a:xfrm>
            <a:off x="7090225" y="38076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flipH="1" rot="10800000">
            <a:off x="-1013912" y="2687994"/>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flipH="1" rot="10800000">
            <a:off x="1291563" y="269388"/>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flipH="1" rot="10800000">
            <a:off x="7542852" y="476990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txBox="1"/>
          <p:nvPr>
            <p:ph idx="21"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p14"/>
          <p:cNvSpPr txBox="1"/>
          <p:nvPr>
            <p:ph type="title"/>
          </p:nvPr>
        </p:nvSpPr>
        <p:spPr>
          <a:xfrm>
            <a:off x="713220" y="3939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9" name="Google Shape;269;p14"/>
          <p:cNvSpPr/>
          <p:nvPr/>
        </p:nvSpPr>
        <p:spPr>
          <a:xfrm>
            <a:off x="572950" y="18997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flipH="1" rot="10800000">
            <a:off x="-1324568" y="457114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flipH="1" rot="10800000">
            <a:off x="-1407325" y="22751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flipH="1" rot="10800000">
            <a:off x="8428627" y="257702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3">
    <p:bg>
      <p:bgPr>
        <a:blipFill>
          <a:blip r:embed="rId2">
            <a:alphaModFix/>
          </a:blip>
          <a:stretch>
            <a:fillRect/>
          </a:stretch>
        </a:blipFill>
      </p:bgPr>
    </p:bg>
    <p:spTree>
      <p:nvGrpSpPr>
        <p:cNvPr id="273" name="Shape 273"/>
        <p:cNvGrpSpPr/>
        <p:nvPr/>
      </p:nvGrpSpPr>
      <p:grpSpPr>
        <a:xfrm>
          <a:off x="0" y="0"/>
          <a:ext cx="0" cy="0"/>
          <a:chOff x="0" y="0"/>
          <a:chExt cx="0" cy="0"/>
        </a:xfrm>
      </p:grpSpPr>
      <p:sp>
        <p:nvSpPr>
          <p:cNvPr id="274" name="Google Shape;274;p15"/>
          <p:cNvSpPr txBox="1"/>
          <p:nvPr>
            <p:ph type="title"/>
          </p:nvPr>
        </p:nvSpPr>
        <p:spPr>
          <a:xfrm>
            <a:off x="713225" y="3939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5" name="Google Shape;275;p15"/>
          <p:cNvSpPr/>
          <p:nvPr/>
        </p:nvSpPr>
        <p:spPr>
          <a:xfrm flipH="1" rot="10800000">
            <a:off x="8155725" y="463888"/>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flipH="1" rot="10800000">
            <a:off x="-1873168" y="450822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flipH="1" rot="10800000">
            <a:off x="-406225" y="36706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2">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16"/>
          <p:cNvSpPr txBox="1"/>
          <p:nvPr>
            <p:ph type="title"/>
          </p:nvPr>
        </p:nvSpPr>
        <p:spPr>
          <a:xfrm>
            <a:off x="714425" y="3945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0" name="Google Shape;280;p16"/>
          <p:cNvSpPr/>
          <p:nvPr/>
        </p:nvSpPr>
        <p:spPr>
          <a:xfrm flipH="1" rot="10800000">
            <a:off x="7761500" y="48666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1414175" y="419700"/>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flipH="1" rot="10800000">
            <a:off x="-1761818" y="452997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flipH="1" rot="10800000">
            <a:off x="7130102" y="-5"/>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17"/>
          <p:cNvSpPr txBox="1"/>
          <p:nvPr>
            <p:ph type="title"/>
          </p:nvPr>
        </p:nvSpPr>
        <p:spPr>
          <a:xfrm>
            <a:off x="714425" y="3945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6" name="Google Shape;286;p17"/>
          <p:cNvSpPr/>
          <p:nvPr/>
        </p:nvSpPr>
        <p:spPr>
          <a:xfrm flipH="1">
            <a:off x="8193799" y="234500"/>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rot="10800000">
            <a:off x="6785517" y="46038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rot="10800000">
            <a:off x="-1627218" y="26497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18"/>
          <p:cNvSpPr txBox="1"/>
          <p:nvPr>
            <p:ph idx="1" type="subTitle"/>
          </p:nvPr>
        </p:nvSpPr>
        <p:spPr>
          <a:xfrm>
            <a:off x="1209400" y="1667675"/>
            <a:ext cx="3371100" cy="110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1" name="Google Shape;291;p18"/>
          <p:cNvSpPr txBox="1"/>
          <p:nvPr>
            <p:ph type="title"/>
          </p:nvPr>
        </p:nvSpPr>
        <p:spPr>
          <a:xfrm>
            <a:off x="1209398" y="1087575"/>
            <a:ext cx="3371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2" name="Google Shape;292;p18"/>
          <p:cNvSpPr/>
          <p:nvPr/>
        </p:nvSpPr>
        <p:spPr>
          <a:xfrm flipH="1" rot="10800000">
            <a:off x="2040425" y="36391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rot="10800000">
            <a:off x="3122471" y="3889725"/>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flipH="1">
            <a:off x="3122471" y="419140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rot="10800000">
            <a:off x="-540848" y="4178802"/>
            <a:ext cx="10290104" cy="1316092"/>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rot="10800000">
            <a:off x="-1173312" y="4182032"/>
            <a:ext cx="11188469" cy="1181460"/>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flipH="1">
            <a:off x="-950530" y="4168231"/>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rot="10800000">
            <a:off x="8367207" y="4168315"/>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rot="10800000">
            <a:off x="8897243" y="4308512"/>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rot="10800000">
            <a:off x="6400463" y="4853583"/>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rot="10800000">
            <a:off x="2380851" y="423809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rot="10800000">
            <a:off x="5061182" y="4736383"/>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18"/>
          <p:cNvGrpSpPr/>
          <p:nvPr/>
        </p:nvGrpSpPr>
        <p:grpSpPr>
          <a:xfrm flipH="1" rot="-10503305">
            <a:off x="99126" y="4248266"/>
            <a:ext cx="1218172" cy="1396177"/>
            <a:chOff x="-545327" y="-1721034"/>
            <a:chExt cx="1218145" cy="1396146"/>
          </a:xfrm>
        </p:grpSpPr>
        <p:sp>
          <p:nvSpPr>
            <p:cNvPr id="304" name="Google Shape;304;p18"/>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18"/>
          <p:cNvSpPr/>
          <p:nvPr/>
        </p:nvSpPr>
        <p:spPr>
          <a:xfrm rot="-10578653">
            <a:off x="2614680" y="4144502"/>
            <a:ext cx="1644664" cy="1002897"/>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rot="10800000">
            <a:off x="2939184" y="42500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flipH="1">
            <a:off x="-724135" y="3248424"/>
            <a:ext cx="10290104" cy="1316092"/>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flipH="1">
            <a:off x="-1356600" y="3379827"/>
            <a:ext cx="11188469" cy="1181460"/>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rot="10800000">
            <a:off x="-1133818" y="362893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flipH="1">
            <a:off x="8183919" y="35499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flipH="1">
            <a:off x="8713956" y="3690200"/>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flipH="1">
            <a:off x="6217176" y="358211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flipH="1">
            <a:off x="2197563" y="431863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flipH="1">
            <a:off x="4877894" y="382034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18"/>
          <p:cNvGrpSpPr/>
          <p:nvPr/>
        </p:nvGrpSpPr>
        <p:grpSpPr>
          <a:xfrm rot="-296695">
            <a:off x="-84161" y="3098876"/>
            <a:ext cx="1218172" cy="1396177"/>
            <a:chOff x="-545327" y="-1721034"/>
            <a:chExt cx="1218145" cy="1396146"/>
          </a:xfrm>
        </p:grpSpPr>
        <p:sp>
          <p:nvSpPr>
            <p:cNvPr id="318" name="Google Shape;318;p18"/>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8"/>
          <p:cNvSpPr/>
          <p:nvPr/>
        </p:nvSpPr>
        <p:spPr>
          <a:xfrm flipH="1" rot="-221347">
            <a:off x="2431392" y="3595919"/>
            <a:ext cx="1644664" cy="1002897"/>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1356612" y="4425925"/>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_1">
    <p:bg>
      <p:bgPr>
        <a:blipFill>
          <a:blip r:embed="rId2">
            <a:alphaModFix/>
          </a:blip>
          <a:stretch>
            <a:fillRect/>
          </a:stretch>
        </a:blipFill>
      </p:bgPr>
    </p:bg>
    <p:spTree>
      <p:nvGrpSpPr>
        <p:cNvPr id="323" name="Shape 323"/>
        <p:cNvGrpSpPr/>
        <p:nvPr/>
      </p:nvGrpSpPr>
      <p:grpSpPr>
        <a:xfrm>
          <a:off x="0" y="0"/>
          <a:ext cx="0" cy="0"/>
          <a:chOff x="0" y="0"/>
          <a:chExt cx="0" cy="0"/>
        </a:xfrm>
      </p:grpSpPr>
      <p:sp>
        <p:nvSpPr>
          <p:cNvPr id="324" name="Google Shape;324;p19"/>
          <p:cNvSpPr txBox="1"/>
          <p:nvPr>
            <p:ph idx="1" type="subTitle"/>
          </p:nvPr>
        </p:nvSpPr>
        <p:spPr>
          <a:xfrm>
            <a:off x="713325" y="1167950"/>
            <a:ext cx="7717500" cy="34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325" name="Google Shape;325;p19"/>
          <p:cNvSpPr/>
          <p:nvPr/>
        </p:nvSpPr>
        <p:spPr>
          <a:xfrm flipH="1" rot="10800000">
            <a:off x="7" y="441752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flipH="1" rot="10800000">
            <a:off x="-702775" y="36391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flipH="1" rot="10800000">
            <a:off x="7547577" y="43554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txBox="1"/>
          <p:nvPr>
            <p:ph type="title"/>
          </p:nvPr>
        </p:nvSpPr>
        <p:spPr>
          <a:xfrm>
            <a:off x="714425" y="3945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9" name="Google Shape;329;p19"/>
          <p:cNvSpPr/>
          <p:nvPr/>
        </p:nvSpPr>
        <p:spPr>
          <a:xfrm flipH="1">
            <a:off x="6669935" y="3323288"/>
            <a:ext cx="1023800" cy="1489275"/>
          </a:xfrm>
          <a:custGeom>
            <a:rect b="b" l="l" r="r" t="t"/>
            <a:pathLst>
              <a:path extrusionOk="0" h="59571" w="40952">
                <a:moveTo>
                  <a:pt x="1224" y="49600"/>
                </a:moveTo>
                <a:lnTo>
                  <a:pt x="10013" y="46691"/>
                </a:lnTo>
                <a:cubicBezTo>
                  <a:pt x="8063" y="46760"/>
                  <a:pt x="6100" y="46127"/>
                  <a:pt x="4444" y="44903"/>
                </a:cubicBezTo>
                <a:lnTo>
                  <a:pt x="11412" y="42854"/>
                </a:lnTo>
                <a:cubicBezTo>
                  <a:pt x="9124" y="41909"/>
                  <a:pt x="7036" y="40292"/>
                  <a:pt x="5381" y="38175"/>
                </a:cubicBezTo>
                <a:lnTo>
                  <a:pt x="10873" y="36421"/>
                </a:lnTo>
                <a:lnTo>
                  <a:pt x="8602" y="34924"/>
                </a:lnTo>
                <a:lnTo>
                  <a:pt x="10728" y="33992"/>
                </a:lnTo>
                <a:cubicBezTo>
                  <a:pt x="9573" y="32747"/>
                  <a:pt x="8653" y="31186"/>
                  <a:pt x="8059" y="29462"/>
                </a:cubicBezTo>
                <a:lnTo>
                  <a:pt x="12152" y="28312"/>
                </a:lnTo>
                <a:cubicBezTo>
                  <a:pt x="10544" y="27845"/>
                  <a:pt x="9064" y="26772"/>
                  <a:pt x="7982" y="25275"/>
                </a:cubicBezTo>
                <a:lnTo>
                  <a:pt x="18448" y="22819"/>
                </a:lnTo>
                <a:lnTo>
                  <a:pt x="12336" y="16190"/>
                </a:lnTo>
                <a:lnTo>
                  <a:pt x="17276" y="16151"/>
                </a:lnTo>
                <a:cubicBezTo>
                  <a:pt x="16750" y="14958"/>
                  <a:pt x="15937" y="13948"/>
                  <a:pt x="14962" y="13277"/>
                </a:cubicBezTo>
                <a:lnTo>
                  <a:pt x="18683" y="11895"/>
                </a:lnTo>
                <a:cubicBezTo>
                  <a:pt x="18200" y="11339"/>
                  <a:pt x="17713" y="10783"/>
                  <a:pt x="17229" y="10227"/>
                </a:cubicBezTo>
                <a:lnTo>
                  <a:pt x="18709" y="9021"/>
                </a:lnTo>
                <a:lnTo>
                  <a:pt x="16801" y="7532"/>
                </a:lnTo>
                <a:cubicBezTo>
                  <a:pt x="17580" y="7772"/>
                  <a:pt x="18461" y="7400"/>
                  <a:pt x="18940" y="6630"/>
                </a:cubicBezTo>
                <a:lnTo>
                  <a:pt x="17443" y="4816"/>
                </a:lnTo>
                <a:cubicBezTo>
                  <a:pt x="18397" y="5026"/>
                  <a:pt x="19098" y="3520"/>
                  <a:pt x="18795" y="2417"/>
                </a:cubicBezTo>
                <a:cubicBezTo>
                  <a:pt x="18491" y="1313"/>
                  <a:pt x="17610" y="616"/>
                  <a:pt x="16789" y="0"/>
                </a:cubicBezTo>
                <a:lnTo>
                  <a:pt x="22499" y="843"/>
                </a:lnTo>
                <a:cubicBezTo>
                  <a:pt x="21686" y="432"/>
                  <a:pt x="21357" y="2169"/>
                  <a:pt x="21797" y="3080"/>
                </a:cubicBezTo>
                <a:cubicBezTo>
                  <a:pt x="22242" y="3995"/>
                  <a:pt x="22867" y="5248"/>
                  <a:pt x="22187" y="5933"/>
                </a:cubicBezTo>
                <a:lnTo>
                  <a:pt x="24667" y="7699"/>
                </a:lnTo>
                <a:cubicBezTo>
                  <a:pt x="23829" y="7417"/>
                  <a:pt x="23970" y="9376"/>
                  <a:pt x="24796" y="9705"/>
                </a:cubicBezTo>
                <a:cubicBezTo>
                  <a:pt x="25621" y="10035"/>
                  <a:pt x="26716" y="9851"/>
                  <a:pt x="27187" y="10728"/>
                </a:cubicBezTo>
                <a:lnTo>
                  <a:pt x="25480" y="12460"/>
                </a:lnTo>
                <a:cubicBezTo>
                  <a:pt x="26840" y="13897"/>
                  <a:pt x="28431" y="15018"/>
                  <a:pt x="30138" y="15753"/>
                </a:cubicBezTo>
                <a:lnTo>
                  <a:pt x="28526" y="17362"/>
                </a:lnTo>
                <a:cubicBezTo>
                  <a:pt x="31883" y="18499"/>
                  <a:pt x="30626" y="19740"/>
                  <a:pt x="34086" y="20309"/>
                </a:cubicBezTo>
                <a:cubicBezTo>
                  <a:pt x="30767" y="21523"/>
                  <a:pt x="28757" y="21827"/>
                  <a:pt x="25437" y="23046"/>
                </a:cubicBezTo>
                <a:cubicBezTo>
                  <a:pt x="28004" y="23902"/>
                  <a:pt x="32071" y="25228"/>
                  <a:pt x="34638" y="26087"/>
                </a:cubicBezTo>
                <a:cubicBezTo>
                  <a:pt x="32059" y="26814"/>
                  <a:pt x="28329" y="27991"/>
                  <a:pt x="26152" y="29804"/>
                </a:cubicBezTo>
                <a:cubicBezTo>
                  <a:pt x="29227" y="30159"/>
                  <a:pt x="32769" y="31973"/>
                  <a:pt x="35523" y="33628"/>
                </a:cubicBezTo>
                <a:cubicBezTo>
                  <a:pt x="32923" y="34201"/>
                  <a:pt x="29809" y="34676"/>
                  <a:pt x="27585" y="36396"/>
                </a:cubicBezTo>
                <a:cubicBezTo>
                  <a:pt x="31105" y="37833"/>
                  <a:pt x="34129" y="39877"/>
                  <a:pt x="37649" y="41315"/>
                </a:cubicBezTo>
                <a:cubicBezTo>
                  <a:pt x="33992" y="42427"/>
                  <a:pt x="34035" y="43081"/>
                  <a:pt x="30378" y="44193"/>
                </a:cubicBezTo>
                <a:cubicBezTo>
                  <a:pt x="32474" y="45203"/>
                  <a:pt x="39061" y="46178"/>
                  <a:pt x="40951" y="47662"/>
                </a:cubicBezTo>
                <a:cubicBezTo>
                  <a:pt x="38359" y="47718"/>
                  <a:pt x="31207" y="48924"/>
                  <a:pt x="29013" y="50584"/>
                </a:cubicBezTo>
                <a:lnTo>
                  <a:pt x="37983" y="52256"/>
                </a:lnTo>
                <a:cubicBezTo>
                  <a:pt x="36533" y="52949"/>
                  <a:pt x="35078" y="53616"/>
                  <a:pt x="33667" y="54390"/>
                </a:cubicBezTo>
                <a:cubicBezTo>
                  <a:pt x="35895" y="54309"/>
                  <a:pt x="38145" y="54660"/>
                  <a:pt x="40113" y="55917"/>
                </a:cubicBezTo>
                <a:cubicBezTo>
                  <a:pt x="26507" y="59241"/>
                  <a:pt x="13345" y="59570"/>
                  <a:pt x="0" y="55092"/>
                </a:cubicBezTo>
                <a:cubicBezTo>
                  <a:pt x="3208" y="55186"/>
                  <a:pt x="6545" y="54758"/>
                  <a:pt x="9564" y="53462"/>
                </a:cubicBezTo>
                <a:cubicBezTo>
                  <a:pt x="8046" y="53009"/>
                  <a:pt x="2340" y="49232"/>
                  <a:pt x="1224" y="4960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flipH="1">
            <a:off x="7934460" y="3527375"/>
            <a:ext cx="743200" cy="1081100"/>
          </a:xfrm>
          <a:custGeom>
            <a:rect b="b" l="l" r="r" t="t"/>
            <a:pathLst>
              <a:path extrusionOk="0" h="43244" w="29728">
                <a:moveTo>
                  <a:pt x="886" y="36007"/>
                </a:moveTo>
                <a:lnTo>
                  <a:pt x="7268" y="33898"/>
                </a:lnTo>
                <a:cubicBezTo>
                  <a:pt x="5852" y="33945"/>
                  <a:pt x="4428" y="33487"/>
                  <a:pt x="3226" y="32598"/>
                </a:cubicBezTo>
                <a:lnTo>
                  <a:pt x="8281" y="31109"/>
                </a:lnTo>
                <a:cubicBezTo>
                  <a:pt x="6626" y="30425"/>
                  <a:pt x="5103" y="29248"/>
                  <a:pt x="3906" y="27713"/>
                </a:cubicBezTo>
                <a:lnTo>
                  <a:pt x="7892" y="26443"/>
                </a:lnTo>
                <a:lnTo>
                  <a:pt x="6245" y="25356"/>
                </a:lnTo>
                <a:lnTo>
                  <a:pt x="7785" y="24680"/>
                </a:lnTo>
                <a:cubicBezTo>
                  <a:pt x="6947" y="23773"/>
                  <a:pt x="6284" y="22640"/>
                  <a:pt x="5852" y="21391"/>
                </a:cubicBezTo>
                <a:lnTo>
                  <a:pt x="8820" y="20557"/>
                </a:lnTo>
                <a:cubicBezTo>
                  <a:pt x="7653" y="20215"/>
                  <a:pt x="6579" y="19436"/>
                  <a:pt x="5792" y="18350"/>
                </a:cubicBezTo>
                <a:lnTo>
                  <a:pt x="13393" y="16566"/>
                </a:lnTo>
                <a:lnTo>
                  <a:pt x="8953" y="11754"/>
                </a:lnTo>
                <a:lnTo>
                  <a:pt x="12542" y="11729"/>
                </a:lnTo>
                <a:cubicBezTo>
                  <a:pt x="12157" y="10860"/>
                  <a:pt x="11566" y="10129"/>
                  <a:pt x="10861" y="9641"/>
                </a:cubicBezTo>
                <a:lnTo>
                  <a:pt x="13564" y="8640"/>
                </a:lnTo>
                <a:lnTo>
                  <a:pt x="12503" y="7430"/>
                </a:lnTo>
                <a:lnTo>
                  <a:pt x="13577" y="6553"/>
                </a:lnTo>
                <a:lnTo>
                  <a:pt x="12195" y="5467"/>
                </a:lnTo>
                <a:cubicBezTo>
                  <a:pt x="12760" y="5642"/>
                  <a:pt x="13401" y="5368"/>
                  <a:pt x="13748" y="4812"/>
                </a:cubicBezTo>
                <a:cubicBezTo>
                  <a:pt x="13389" y="4372"/>
                  <a:pt x="13025" y="3935"/>
                  <a:pt x="12661" y="3495"/>
                </a:cubicBezTo>
                <a:cubicBezTo>
                  <a:pt x="13354" y="3649"/>
                  <a:pt x="13863" y="2554"/>
                  <a:pt x="13641" y="1754"/>
                </a:cubicBezTo>
                <a:cubicBezTo>
                  <a:pt x="13423" y="954"/>
                  <a:pt x="12785" y="445"/>
                  <a:pt x="12187" y="0"/>
                </a:cubicBezTo>
                <a:lnTo>
                  <a:pt x="16331" y="612"/>
                </a:lnTo>
                <a:cubicBezTo>
                  <a:pt x="15745" y="312"/>
                  <a:pt x="15501" y="1574"/>
                  <a:pt x="15822" y="2237"/>
                </a:cubicBezTo>
                <a:cubicBezTo>
                  <a:pt x="16147" y="2900"/>
                  <a:pt x="16596" y="3811"/>
                  <a:pt x="16105" y="4303"/>
                </a:cubicBezTo>
                <a:lnTo>
                  <a:pt x="17905" y="5591"/>
                </a:lnTo>
                <a:cubicBezTo>
                  <a:pt x="17298" y="5385"/>
                  <a:pt x="17401" y="6810"/>
                  <a:pt x="17999" y="7049"/>
                </a:cubicBezTo>
                <a:cubicBezTo>
                  <a:pt x="18598" y="7289"/>
                  <a:pt x="19394" y="7152"/>
                  <a:pt x="19736" y="7789"/>
                </a:cubicBezTo>
                <a:cubicBezTo>
                  <a:pt x="19321" y="8208"/>
                  <a:pt x="18911" y="8627"/>
                  <a:pt x="18496" y="9047"/>
                </a:cubicBezTo>
                <a:cubicBezTo>
                  <a:pt x="19484" y="10090"/>
                  <a:pt x="20639" y="10903"/>
                  <a:pt x="21879" y="11438"/>
                </a:cubicBezTo>
                <a:lnTo>
                  <a:pt x="20707" y="12605"/>
                </a:lnTo>
                <a:cubicBezTo>
                  <a:pt x="23145" y="13431"/>
                  <a:pt x="22230" y="14329"/>
                  <a:pt x="24745" y="14744"/>
                </a:cubicBezTo>
                <a:cubicBezTo>
                  <a:pt x="22332" y="15625"/>
                  <a:pt x="20874" y="15848"/>
                  <a:pt x="18466" y="16729"/>
                </a:cubicBezTo>
                <a:cubicBezTo>
                  <a:pt x="20326" y="17353"/>
                  <a:pt x="23282" y="18316"/>
                  <a:pt x="25143" y="18940"/>
                </a:cubicBezTo>
                <a:cubicBezTo>
                  <a:pt x="23273" y="19466"/>
                  <a:pt x="20562" y="20322"/>
                  <a:pt x="18983" y="21635"/>
                </a:cubicBezTo>
                <a:cubicBezTo>
                  <a:pt x="21216" y="21896"/>
                  <a:pt x="23787" y="23209"/>
                  <a:pt x="25788" y="24411"/>
                </a:cubicBezTo>
                <a:cubicBezTo>
                  <a:pt x="23898" y="24830"/>
                  <a:pt x="21639" y="25172"/>
                  <a:pt x="20023" y="26421"/>
                </a:cubicBezTo>
                <a:cubicBezTo>
                  <a:pt x="22580" y="27465"/>
                  <a:pt x="24775" y="28949"/>
                  <a:pt x="27333" y="29993"/>
                </a:cubicBezTo>
                <a:cubicBezTo>
                  <a:pt x="24676" y="30801"/>
                  <a:pt x="24706" y="31276"/>
                  <a:pt x="22050" y="32084"/>
                </a:cubicBezTo>
                <a:cubicBezTo>
                  <a:pt x="23573" y="32816"/>
                  <a:pt x="28355" y="33521"/>
                  <a:pt x="29728" y="34599"/>
                </a:cubicBezTo>
                <a:cubicBezTo>
                  <a:pt x="27846" y="34638"/>
                  <a:pt x="22653" y="35515"/>
                  <a:pt x="21062" y="36721"/>
                </a:cubicBezTo>
                <a:lnTo>
                  <a:pt x="27572" y="37936"/>
                </a:lnTo>
                <a:cubicBezTo>
                  <a:pt x="26520" y="38440"/>
                  <a:pt x="25463" y="38924"/>
                  <a:pt x="24437" y="39484"/>
                </a:cubicBezTo>
                <a:cubicBezTo>
                  <a:pt x="26058" y="39428"/>
                  <a:pt x="27692" y="39681"/>
                  <a:pt x="29116" y="40592"/>
                </a:cubicBezTo>
                <a:cubicBezTo>
                  <a:pt x="19240" y="43009"/>
                  <a:pt x="9684" y="43244"/>
                  <a:pt x="1" y="39997"/>
                </a:cubicBezTo>
                <a:cubicBezTo>
                  <a:pt x="2327" y="40066"/>
                  <a:pt x="4748" y="39754"/>
                  <a:pt x="6943" y="38813"/>
                </a:cubicBezTo>
                <a:cubicBezTo>
                  <a:pt x="5839" y="38483"/>
                  <a:pt x="1699" y="35737"/>
                  <a:pt x="886" y="360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flipH="1">
            <a:off x="7257835" y="3403000"/>
            <a:ext cx="979725" cy="1425225"/>
          </a:xfrm>
          <a:custGeom>
            <a:rect b="b" l="l" r="r" t="t"/>
            <a:pathLst>
              <a:path extrusionOk="0" h="57009" w="39189">
                <a:moveTo>
                  <a:pt x="1168" y="47465"/>
                </a:moveTo>
                <a:lnTo>
                  <a:pt x="9581" y="44685"/>
                </a:lnTo>
                <a:cubicBezTo>
                  <a:pt x="7712" y="44745"/>
                  <a:pt x="5839" y="44142"/>
                  <a:pt x="4252" y="42974"/>
                </a:cubicBezTo>
                <a:lnTo>
                  <a:pt x="10916" y="41007"/>
                </a:lnTo>
                <a:cubicBezTo>
                  <a:pt x="8726" y="40104"/>
                  <a:pt x="6728" y="38556"/>
                  <a:pt x="5146" y="36533"/>
                </a:cubicBezTo>
                <a:lnTo>
                  <a:pt x="10403" y="34856"/>
                </a:lnTo>
                <a:lnTo>
                  <a:pt x="8230" y="33419"/>
                </a:lnTo>
                <a:lnTo>
                  <a:pt x="10262" y="32529"/>
                </a:lnTo>
                <a:cubicBezTo>
                  <a:pt x="9158" y="31331"/>
                  <a:pt x="8277" y="29839"/>
                  <a:pt x="7708" y="28188"/>
                </a:cubicBezTo>
                <a:lnTo>
                  <a:pt x="11622" y="27088"/>
                </a:lnTo>
                <a:cubicBezTo>
                  <a:pt x="10086" y="26643"/>
                  <a:pt x="8670" y="25613"/>
                  <a:pt x="7631" y="24184"/>
                </a:cubicBezTo>
                <a:lnTo>
                  <a:pt x="17653" y="21836"/>
                </a:lnTo>
                <a:lnTo>
                  <a:pt x="11801" y="15488"/>
                </a:lnTo>
                <a:lnTo>
                  <a:pt x="16532" y="15450"/>
                </a:lnTo>
                <a:cubicBezTo>
                  <a:pt x="16027" y="14308"/>
                  <a:pt x="15249" y="13345"/>
                  <a:pt x="14316" y="12699"/>
                </a:cubicBezTo>
                <a:lnTo>
                  <a:pt x="17879" y="11382"/>
                </a:lnTo>
                <a:lnTo>
                  <a:pt x="16485" y="9782"/>
                </a:lnTo>
                <a:lnTo>
                  <a:pt x="17901" y="8627"/>
                </a:lnTo>
                <a:cubicBezTo>
                  <a:pt x="17293" y="8153"/>
                  <a:pt x="16686" y="7678"/>
                  <a:pt x="16079" y="7203"/>
                </a:cubicBezTo>
                <a:cubicBezTo>
                  <a:pt x="16819" y="7434"/>
                  <a:pt x="17666" y="7075"/>
                  <a:pt x="18127" y="6339"/>
                </a:cubicBezTo>
                <a:lnTo>
                  <a:pt x="16690" y="4607"/>
                </a:lnTo>
                <a:cubicBezTo>
                  <a:pt x="17601" y="4808"/>
                  <a:pt x="18273" y="3362"/>
                  <a:pt x="17986" y="2306"/>
                </a:cubicBezTo>
                <a:cubicBezTo>
                  <a:pt x="17695" y="1249"/>
                  <a:pt x="16853" y="586"/>
                  <a:pt x="16066" y="0"/>
                </a:cubicBezTo>
                <a:lnTo>
                  <a:pt x="21532" y="800"/>
                </a:lnTo>
                <a:cubicBezTo>
                  <a:pt x="20754" y="406"/>
                  <a:pt x="20437" y="2070"/>
                  <a:pt x="20861" y="2943"/>
                </a:cubicBezTo>
                <a:cubicBezTo>
                  <a:pt x="21284" y="3815"/>
                  <a:pt x="21883" y="5017"/>
                  <a:pt x="21233" y="5672"/>
                </a:cubicBezTo>
                <a:lnTo>
                  <a:pt x="23607" y="7366"/>
                </a:lnTo>
                <a:cubicBezTo>
                  <a:pt x="22803" y="7096"/>
                  <a:pt x="22939" y="8970"/>
                  <a:pt x="23731" y="9286"/>
                </a:cubicBezTo>
                <a:cubicBezTo>
                  <a:pt x="24518" y="9603"/>
                  <a:pt x="25566" y="9423"/>
                  <a:pt x="26019" y="10261"/>
                </a:cubicBezTo>
                <a:lnTo>
                  <a:pt x="24385" y="11921"/>
                </a:lnTo>
                <a:cubicBezTo>
                  <a:pt x="25685" y="13294"/>
                  <a:pt x="27208" y="14368"/>
                  <a:pt x="28842" y="15069"/>
                </a:cubicBezTo>
                <a:lnTo>
                  <a:pt x="27298" y="16609"/>
                </a:lnTo>
                <a:cubicBezTo>
                  <a:pt x="30510" y="17700"/>
                  <a:pt x="29308" y="18889"/>
                  <a:pt x="32619" y="19432"/>
                </a:cubicBezTo>
                <a:cubicBezTo>
                  <a:pt x="29441" y="20595"/>
                  <a:pt x="27520" y="20886"/>
                  <a:pt x="24342" y="22050"/>
                </a:cubicBezTo>
                <a:cubicBezTo>
                  <a:pt x="26798" y="22871"/>
                  <a:pt x="30694" y="24141"/>
                  <a:pt x="33145" y="24962"/>
                </a:cubicBezTo>
                <a:cubicBezTo>
                  <a:pt x="30681" y="25660"/>
                  <a:pt x="27110" y="26785"/>
                  <a:pt x="25027" y="28521"/>
                </a:cubicBezTo>
                <a:cubicBezTo>
                  <a:pt x="27970" y="28859"/>
                  <a:pt x="31357" y="30591"/>
                  <a:pt x="33996" y="32178"/>
                </a:cubicBezTo>
                <a:cubicBezTo>
                  <a:pt x="31503" y="32730"/>
                  <a:pt x="28526" y="33183"/>
                  <a:pt x="26395" y="34826"/>
                </a:cubicBezTo>
                <a:cubicBezTo>
                  <a:pt x="29766" y="36203"/>
                  <a:pt x="32662" y="38158"/>
                  <a:pt x="36032" y="39535"/>
                </a:cubicBezTo>
                <a:cubicBezTo>
                  <a:pt x="32529" y="40600"/>
                  <a:pt x="32572" y="41225"/>
                  <a:pt x="29069" y="42290"/>
                </a:cubicBezTo>
                <a:cubicBezTo>
                  <a:pt x="31075" y="43257"/>
                  <a:pt x="37380" y="44189"/>
                  <a:pt x="39189" y="45609"/>
                </a:cubicBezTo>
                <a:cubicBezTo>
                  <a:pt x="36708" y="45660"/>
                  <a:pt x="29864" y="46815"/>
                  <a:pt x="27764" y="48402"/>
                </a:cubicBezTo>
                <a:lnTo>
                  <a:pt x="36345" y="50006"/>
                </a:lnTo>
                <a:cubicBezTo>
                  <a:pt x="34959" y="50673"/>
                  <a:pt x="33569" y="51311"/>
                  <a:pt x="32217" y="52051"/>
                </a:cubicBezTo>
                <a:cubicBezTo>
                  <a:pt x="34356" y="51974"/>
                  <a:pt x="36503" y="52307"/>
                  <a:pt x="38385" y="53509"/>
                </a:cubicBezTo>
                <a:cubicBezTo>
                  <a:pt x="25365" y="56692"/>
                  <a:pt x="12768" y="57008"/>
                  <a:pt x="0" y="52722"/>
                </a:cubicBezTo>
                <a:cubicBezTo>
                  <a:pt x="3071" y="52812"/>
                  <a:pt x="6262" y="52401"/>
                  <a:pt x="9149" y="51161"/>
                </a:cubicBezTo>
                <a:cubicBezTo>
                  <a:pt x="7699" y="50729"/>
                  <a:pt x="2237" y="47110"/>
                  <a:pt x="1168" y="474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84210" y="4708723"/>
            <a:ext cx="10453811" cy="711695"/>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rot="10800000">
            <a:off x="-480326" y="4623436"/>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19"/>
          <p:cNvGrpSpPr/>
          <p:nvPr/>
        </p:nvGrpSpPr>
        <p:grpSpPr>
          <a:xfrm flipH="1">
            <a:off x="7744267" y="2818672"/>
            <a:ext cx="2315814" cy="2493939"/>
            <a:chOff x="-298822" y="2734272"/>
            <a:chExt cx="2315814" cy="2493939"/>
          </a:xfrm>
        </p:grpSpPr>
        <p:sp>
          <p:nvSpPr>
            <p:cNvPr id="335" name="Google Shape;335;p19"/>
            <p:cNvSpPr/>
            <p:nvPr/>
          </p:nvSpPr>
          <p:spPr>
            <a:xfrm>
              <a:off x="798848" y="3832066"/>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298822" y="2734272"/>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1335218" y="423433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1251513" y="4351043"/>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9"/>
          <p:cNvGrpSpPr/>
          <p:nvPr/>
        </p:nvGrpSpPr>
        <p:grpSpPr>
          <a:xfrm flipH="1">
            <a:off x="-480411" y="4165055"/>
            <a:ext cx="1018818" cy="1179080"/>
            <a:chOff x="9222854" y="4080655"/>
            <a:chExt cx="1018818" cy="1179080"/>
          </a:xfrm>
        </p:grpSpPr>
        <p:sp>
          <p:nvSpPr>
            <p:cNvPr id="340" name="Google Shape;340;p19"/>
            <p:cNvSpPr/>
            <p:nvPr/>
          </p:nvSpPr>
          <p:spPr>
            <a:xfrm>
              <a:off x="9432751" y="4080655"/>
              <a:ext cx="808920" cy="1179080"/>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9222854" y="4403211"/>
              <a:ext cx="587300" cy="856520"/>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9"/>
          <p:cNvGrpSpPr/>
          <p:nvPr/>
        </p:nvGrpSpPr>
        <p:grpSpPr>
          <a:xfrm flipH="1">
            <a:off x="1853530" y="4435457"/>
            <a:ext cx="4525247" cy="711691"/>
            <a:chOff x="3382484" y="4351057"/>
            <a:chExt cx="4525247" cy="711691"/>
          </a:xfrm>
        </p:grpSpPr>
        <p:sp>
          <p:nvSpPr>
            <p:cNvPr id="343" name="Google Shape;343;p19"/>
            <p:cNvSpPr/>
            <p:nvPr/>
          </p:nvSpPr>
          <p:spPr>
            <a:xfrm>
              <a:off x="3382484" y="4351057"/>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7672884" y="487616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5576811" y="487616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346" name="Shape 346"/>
        <p:cNvGrpSpPr/>
        <p:nvPr/>
      </p:nvGrpSpPr>
      <p:grpSpPr>
        <a:xfrm>
          <a:off x="0" y="0"/>
          <a:ext cx="0" cy="0"/>
          <a:chOff x="0" y="0"/>
          <a:chExt cx="0" cy="0"/>
        </a:xfrm>
      </p:grpSpPr>
      <p:grpSp>
        <p:nvGrpSpPr>
          <p:cNvPr id="347" name="Google Shape;347;p20"/>
          <p:cNvGrpSpPr/>
          <p:nvPr/>
        </p:nvGrpSpPr>
        <p:grpSpPr>
          <a:xfrm flipH="1">
            <a:off x="268271" y="2506433"/>
            <a:ext cx="9545159" cy="2010672"/>
            <a:chOff x="-2066900" y="5211175"/>
            <a:chExt cx="3680700" cy="1076550"/>
          </a:xfrm>
        </p:grpSpPr>
        <p:sp>
          <p:nvSpPr>
            <p:cNvPr id="348" name="Google Shape;348;p20"/>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0"/>
          <p:cNvSpPr/>
          <p:nvPr/>
        </p:nvSpPr>
        <p:spPr>
          <a:xfrm flipH="1">
            <a:off x="-246225" y="3815000"/>
            <a:ext cx="10128900" cy="6507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0"/>
          <p:cNvGrpSpPr/>
          <p:nvPr/>
        </p:nvGrpSpPr>
        <p:grpSpPr>
          <a:xfrm rot="10800000">
            <a:off x="206771" y="3475103"/>
            <a:ext cx="9545159" cy="2010672"/>
            <a:chOff x="-2066900" y="5211175"/>
            <a:chExt cx="3680700" cy="1076550"/>
          </a:xfrm>
        </p:grpSpPr>
        <p:sp>
          <p:nvSpPr>
            <p:cNvPr id="361" name="Google Shape;361;p20"/>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0"/>
          <p:cNvSpPr/>
          <p:nvPr/>
        </p:nvSpPr>
        <p:spPr>
          <a:xfrm rot="10800000">
            <a:off x="-430950" y="3526508"/>
            <a:ext cx="10128900" cy="10383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rot="10800000">
            <a:off x="-677166" y="3871073"/>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rot="10800000">
            <a:off x="-184725" y="3907508"/>
            <a:ext cx="10128900" cy="6507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flipH="1">
            <a:off x="-369450" y="3427400"/>
            <a:ext cx="10128900" cy="10383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flipH="1">
            <a:off x="-615666" y="2592437"/>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flipH="1">
            <a:off x="-1019850" y="3871067"/>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txBox="1"/>
          <p:nvPr>
            <p:ph type="title"/>
          </p:nvPr>
        </p:nvSpPr>
        <p:spPr>
          <a:xfrm>
            <a:off x="1443144" y="1895641"/>
            <a:ext cx="6257700" cy="5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79" name="Google Shape;379;p20"/>
          <p:cNvSpPr txBox="1"/>
          <p:nvPr>
            <p:ph idx="1" type="subTitle"/>
          </p:nvPr>
        </p:nvSpPr>
        <p:spPr>
          <a:xfrm>
            <a:off x="1443156" y="563537"/>
            <a:ext cx="6257700" cy="133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380" name="Google Shape;380;p20"/>
          <p:cNvSpPr/>
          <p:nvPr/>
        </p:nvSpPr>
        <p:spPr>
          <a:xfrm flipH="1" rot="10800000">
            <a:off x="-2507379" y="-723955"/>
            <a:ext cx="5096892" cy="982680"/>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flipH="1" rot="10800000">
            <a:off x="-1158200" y="1932179"/>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3"/>
          <p:cNvSpPr txBox="1"/>
          <p:nvPr>
            <p:ph type="title"/>
          </p:nvPr>
        </p:nvSpPr>
        <p:spPr>
          <a:xfrm>
            <a:off x="3298100" y="725776"/>
            <a:ext cx="4713900" cy="744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b="1" sz="60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 name="Google Shape;55;p3"/>
          <p:cNvSpPr txBox="1"/>
          <p:nvPr>
            <p:ph idx="1" type="subTitle"/>
          </p:nvPr>
        </p:nvSpPr>
        <p:spPr>
          <a:xfrm>
            <a:off x="3298100" y="1545576"/>
            <a:ext cx="4713900" cy="35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6" name="Google Shape;56;p3"/>
          <p:cNvSpPr txBox="1"/>
          <p:nvPr>
            <p:ph hasCustomPrompt="1" idx="2" type="title"/>
          </p:nvPr>
        </p:nvSpPr>
        <p:spPr>
          <a:xfrm>
            <a:off x="1214000" y="708238"/>
            <a:ext cx="2084100" cy="12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8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57" name="Google Shape;57;p3"/>
          <p:cNvGrpSpPr/>
          <p:nvPr/>
        </p:nvGrpSpPr>
        <p:grpSpPr>
          <a:xfrm flipH="1" rot="10800000">
            <a:off x="-422775" y="3377724"/>
            <a:ext cx="9545159" cy="2791817"/>
            <a:chOff x="-2066900" y="5211175"/>
            <a:chExt cx="3680700" cy="1076550"/>
          </a:xfrm>
        </p:grpSpPr>
        <p:sp>
          <p:nvSpPr>
            <p:cNvPr id="58" name="Google Shape;58;p3"/>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3"/>
          <p:cNvGrpSpPr/>
          <p:nvPr/>
        </p:nvGrpSpPr>
        <p:grpSpPr>
          <a:xfrm>
            <a:off x="-422775" y="2101896"/>
            <a:ext cx="9545159" cy="2791817"/>
            <a:chOff x="-2066900" y="5211175"/>
            <a:chExt cx="3680700" cy="1076550"/>
          </a:xfrm>
        </p:grpSpPr>
        <p:sp>
          <p:nvSpPr>
            <p:cNvPr id="70" name="Google Shape;70;p3"/>
            <p:cNvSpPr/>
            <p:nvPr/>
          </p:nvSpPr>
          <p:spPr>
            <a:xfrm>
              <a:off x="-2066900" y="5211175"/>
              <a:ext cx="3680700" cy="1076550"/>
            </a:xfrm>
            <a:custGeom>
              <a:rect b="b" l="l" r="r" t="t"/>
              <a:pathLst>
                <a:path extrusionOk="0" h="43062" w="147228">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12225" y="5211175"/>
              <a:ext cx="1177725" cy="710200"/>
            </a:xfrm>
            <a:custGeom>
              <a:rect b="b" l="l" r="r" t="t"/>
              <a:pathLst>
                <a:path extrusionOk="0" h="28408" w="47109">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1556025" y="5509425"/>
              <a:ext cx="588175" cy="276875"/>
            </a:xfrm>
            <a:custGeom>
              <a:rect b="b" l="l" r="r" t="t"/>
              <a:pathLst>
                <a:path extrusionOk="0" h="11075" w="23527">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967875" y="5666475"/>
              <a:ext cx="338025" cy="202100"/>
            </a:xfrm>
            <a:custGeom>
              <a:rect b="b" l="l" r="r" t="t"/>
              <a:pathLst>
                <a:path extrusionOk="0" h="8084" w="13521">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980750" y="5589200"/>
              <a:ext cx="323850" cy="255475"/>
            </a:xfrm>
            <a:custGeom>
              <a:rect b="b" l="l" r="r" t="t"/>
              <a:pathLst>
                <a:path extrusionOk="0" h="10219" w="12954">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565050" y="5413525"/>
              <a:ext cx="258250" cy="234350"/>
            </a:xfrm>
            <a:custGeom>
              <a:rect b="b" l="l" r="r" t="t"/>
              <a:pathLst>
                <a:path extrusionOk="0" h="9374" w="1033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084000" y="5525275"/>
              <a:ext cx="303550" cy="194300"/>
            </a:xfrm>
            <a:custGeom>
              <a:rect b="b" l="l" r="r" t="t"/>
              <a:pathLst>
                <a:path extrusionOk="0" h="7772" w="12142">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23425" y="5237875"/>
              <a:ext cx="463100" cy="376650"/>
            </a:xfrm>
            <a:custGeom>
              <a:rect b="b" l="l" r="r" t="t"/>
              <a:pathLst>
                <a:path extrusionOk="0" h="15066" w="18524">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240750" y="5211175"/>
              <a:ext cx="842800" cy="201550"/>
            </a:xfrm>
            <a:custGeom>
              <a:rect b="b" l="l" r="r" t="t"/>
              <a:pathLst>
                <a:path extrusionOk="0" h="8062" w="33712">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674300" y="5413525"/>
              <a:ext cx="180975" cy="85075"/>
            </a:xfrm>
            <a:custGeom>
              <a:rect b="b" l="l" r="r" t="t"/>
              <a:pathLst>
                <a:path extrusionOk="0" h="3403" w="7239">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204700" y="5509425"/>
              <a:ext cx="427800" cy="68675"/>
            </a:xfrm>
            <a:custGeom>
              <a:rect b="b" l="l" r="r" t="t"/>
              <a:pathLst>
                <a:path extrusionOk="0" h="2747" w="17112">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3"/>
          <p:cNvSpPr/>
          <p:nvPr/>
        </p:nvSpPr>
        <p:spPr>
          <a:xfrm flipH="1" rot="10800000">
            <a:off x="-738596" y="4113401"/>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566375" y="4092650"/>
            <a:ext cx="10128900" cy="352800"/>
          </a:xfrm>
          <a:prstGeom prst="rect">
            <a:avLst/>
          </a:prstGeom>
          <a:gradFill>
            <a:gsLst>
              <a:gs pos="0">
                <a:srgbClr val="24657F">
                  <a:alpha val="50840"/>
                </a:srgbClr>
              </a:gs>
              <a:gs pos="100000">
                <a:srgbClr val="081317">
                  <a:alpha val="508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38596" y="2939337"/>
            <a:ext cx="10621338" cy="1528699"/>
          </a:xfrm>
          <a:custGeom>
            <a:rect b="b" l="l" r="r" t="t"/>
            <a:pathLst>
              <a:path extrusionOk="0" h="21604" w="150109">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957700" y="4316867"/>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382" name="Shape 382"/>
        <p:cNvGrpSpPr/>
        <p:nvPr/>
      </p:nvGrpSpPr>
      <p:grpSpPr>
        <a:xfrm>
          <a:off x="0" y="0"/>
          <a:ext cx="0" cy="0"/>
          <a:chOff x="0" y="0"/>
          <a:chExt cx="0" cy="0"/>
        </a:xfrm>
      </p:grpSpPr>
      <p:sp>
        <p:nvSpPr>
          <p:cNvPr id="383" name="Google Shape;383;p21"/>
          <p:cNvSpPr/>
          <p:nvPr/>
        </p:nvSpPr>
        <p:spPr>
          <a:xfrm flipH="1" rot="10800000">
            <a:off x="4585738" y="4398700"/>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4585738" y="470038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flipH="1" rot="10800000">
            <a:off x="-597887" y="4690989"/>
            <a:ext cx="11188469" cy="1025027"/>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31238" y="4677206"/>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flipH="1" rot="10800000">
            <a:off x="2116184" y="5302633"/>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flipH="1" rot="10800000">
            <a:off x="6116522" y="492557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flipH="1" rot="10800000">
            <a:off x="3501923" y="5483583"/>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1"/>
          <p:cNvGrpSpPr/>
          <p:nvPr/>
        </p:nvGrpSpPr>
        <p:grpSpPr>
          <a:xfrm rot="10503019">
            <a:off x="7605778" y="4700574"/>
            <a:ext cx="1403755" cy="1511727"/>
            <a:chOff x="-1642997" y="-2818828"/>
            <a:chExt cx="2315814" cy="2493939"/>
          </a:xfrm>
        </p:grpSpPr>
        <p:sp>
          <p:nvSpPr>
            <p:cNvPr id="391" name="Google Shape;391;p2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1"/>
          <p:cNvSpPr/>
          <p:nvPr/>
        </p:nvSpPr>
        <p:spPr>
          <a:xfrm flipH="1" rot="10800000">
            <a:off x="4582875" y="45510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600750" y="3837327"/>
            <a:ext cx="11188469" cy="1025027"/>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flipH="1" rot="10800000">
            <a:off x="-34100" y="39299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958401" y="3972476"/>
            <a:ext cx="517781" cy="754716"/>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716889" y="4178957"/>
            <a:ext cx="375924" cy="548249"/>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2113321" y="3943094"/>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6113659" y="444118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3499061" y="3883174"/>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1"/>
          <p:cNvGrpSpPr/>
          <p:nvPr/>
        </p:nvGrpSpPr>
        <p:grpSpPr>
          <a:xfrm flipH="1" rot="296981">
            <a:off x="7602916" y="3341042"/>
            <a:ext cx="1403755" cy="1511727"/>
            <a:chOff x="-1642997" y="-2818828"/>
            <a:chExt cx="2315814" cy="2493939"/>
          </a:xfrm>
        </p:grpSpPr>
        <p:sp>
          <p:nvSpPr>
            <p:cNvPr id="404" name="Google Shape;404;p21"/>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1"/>
          <p:cNvSpPr txBox="1"/>
          <p:nvPr>
            <p:ph type="title"/>
          </p:nvPr>
        </p:nvSpPr>
        <p:spPr>
          <a:xfrm>
            <a:off x="716900" y="2455841"/>
            <a:ext cx="2559600" cy="35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21"/>
          <p:cNvSpPr txBox="1"/>
          <p:nvPr>
            <p:ph idx="1" type="subTitle"/>
          </p:nvPr>
        </p:nvSpPr>
        <p:spPr>
          <a:xfrm>
            <a:off x="716898" y="2747792"/>
            <a:ext cx="2559600" cy="93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0" name="Google Shape;410;p21"/>
          <p:cNvSpPr txBox="1"/>
          <p:nvPr>
            <p:ph idx="2" type="title"/>
          </p:nvPr>
        </p:nvSpPr>
        <p:spPr>
          <a:xfrm>
            <a:off x="3289349" y="2455841"/>
            <a:ext cx="2559600" cy="35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1" name="Google Shape;411;p21"/>
          <p:cNvSpPr txBox="1"/>
          <p:nvPr>
            <p:ph idx="3" type="subTitle"/>
          </p:nvPr>
        </p:nvSpPr>
        <p:spPr>
          <a:xfrm>
            <a:off x="3289349" y="2747792"/>
            <a:ext cx="2559600" cy="93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2" name="Google Shape;412;p21"/>
          <p:cNvSpPr txBox="1"/>
          <p:nvPr>
            <p:ph idx="4" type="title"/>
          </p:nvPr>
        </p:nvSpPr>
        <p:spPr>
          <a:xfrm>
            <a:off x="5867502" y="2455841"/>
            <a:ext cx="2559600" cy="35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3" name="Google Shape;413;p21"/>
          <p:cNvSpPr txBox="1"/>
          <p:nvPr>
            <p:ph idx="5" type="subTitle"/>
          </p:nvPr>
        </p:nvSpPr>
        <p:spPr>
          <a:xfrm>
            <a:off x="5867503" y="2747792"/>
            <a:ext cx="2559600" cy="93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4" name="Google Shape;414;p21"/>
          <p:cNvSpPr txBox="1"/>
          <p:nvPr>
            <p:ph idx="6"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5" name="Google Shape;415;p21"/>
          <p:cNvSpPr/>
          <p:nvPr/>
        </p:nvSpPr>
        <p:spPr>
          <a:xfrm>
            <a:off x="6242250" y="2684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flipH="1" rot="10800000">
            <a:off x="-339612" y="394351"/>
            <a:ext cx="2105673" cy="414349"/>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flipH="1" rot="10800000">
            <a:off x="954726" y="4814676"/>
            <a:ext cx="517781" cy="754716"/>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flipH="1" rot="10800000">
            <a:off x="713214" y="4814662"/>
            <a:ext cx="375924" cy="548249"/>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748962" y="4814644"/>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blipFill>
          <a:blip r:embed="rId2">
            <a:alphaModFix/>
          </a:blip>
          <a:stretch>
            <a:fillRect/>
          </a:stretch>
        </a:blipFill>
      </p:bgPr>
    </p:bg>
    <p:spTree>
      <p:nvGrpSpPr>
        <p:cNvPr id="420" name="Shape 420"/>
        <p:cNvGrpSpPr/>
        <p:nvPr/>
      </p:nvGrpSpPr>
      <p:grpSpPr>
        <a:xfrm>
          <a:off x="0" y="0"/>
          <a:ext cx="0" cy="0"/>
          <a:chOff x="0" y="0"/>
          <a:chExt cx="0" cy="0"/>
        </a:xfrm>
      </p:grpSpPr>
      <p:grpSp>
        <p:nvGrpSpPr>
          <p:cNvPr id="421" name="Google Shape;421;p22"/>
          <p:cNvGrpSpPr/>
          <p:nvPr/>
        </p:nvGrpSpPr>
        <p:grpSpPr>
          <a:xfrm flipH="1" rot="-10437284">
            <a:off x="4950321" y="4449726"/>
            <a:ext cx="4305923" cy="1528745"/>
            <a:chOff x="5935091" y="4995712"/>
            <a:chExt cx="3772667" cy="1528654"/>
          </a:xfrm>
        </p:grpSpPr>
        <p:sp>
          <p:nvSpPr>
            <p:cNvPr id="422" name="Google Shape;422;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2"/>
          <p:cNvGrpSpPr/>
          <p:nvPr/>
        </p:nvGrpSpPr>
        <p:grpSpPr>
          <a:xfrm rot="10566107">
            <a:off x="-403914" y="4509716"/>
            <a:ext cx="4306277" cy="1528666"/>
            <a:chOff x="5935091" y="4995712"/>
            <a:chExt cx="3772667" cy="1528654"/>
          </a:xfrm>
        </p:grpSpPr>
        <p:sp>
          <p:nvSpPr>
            <p:cNvPr id="427" name="Google Shape;427;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2"/>
          <p:cNvGrpSpPr/>
          <p:nvPr/>
        </p:nvGrpSpPr>
        <p:grpSpPr>
          <a:xfrm rot="-362716">
            <a:off x="4950321" y="3612240"/>
            <a:ext cx="4305923" cy="1528745"/>
            <a:chOff x="5935091" y="4995712"/>
            <a:chExt cx="3772667" cy="1528654"/>
          </a:xfrm>
        </p:grpSpPr>
        <p:sp>
          <p:nvSpPr>
            <p:cNvPr id="432" name="Google Shape;432;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22"/>
          <p:cNvSpPr/>
          <p:nvPr/>
        </p:nvSpPr>
        <p:spPr>
          <a:xfrm>
            <a:off x="590013" y="2697588"/>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2"/>
          <p:cNvGrpSpPr/>
          <p:nvPr/>
        </p:nvGrpSpPr>
        <p:grpSpPr>
          <a:xfrm flipH="1" rot="233893">
            <a:off x="-403914" y="3552329"/>
            <a:ext cx="4306277" cy="1528666"/>
            <a:chOff x="5935091" y="4995712"/>
            <a:chExt cx="3772667" cy="1528654"/>
          </a:xfrm>
        </p:grpSpPr>
        <p:sp>
          <p:nvSpPr>
            <p:cNvPr id="438" name="Google Shape;438;p22"/>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7313038" y="4995712"/>
              <a:ext cx="1515719" cy="1069902"/>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7061538" y="5146602"/>
              <a:ext cx="732914" cy="463517"/>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2"/>
          <p:cNvSpPr/>
          <p:nvPr/>
        </p:nvSpPr>
        <p:spPr>
          <a:xfrm flipH="1" rot="10800000">
            <a:off x="-514725" y="38717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2"/>
          <p:cNvGrpSpPr/>
          <p:nvPr/>
        </p:nvGrpSpPr>
        <p:grpSpPr>
          <a:xfrm>
            <a:off x="-514724" y="3596986"/>
            <a:ext cx="1237138" cy="1102058"/>
            <a:chOff x="-514724" y="5897061"/>
            <a:chExt cx="1237138" cy="1102058"/>
          </a:xfrm>
        </p:grpSpPr>
        <p:sp>
          <p:nvSpPr>
            <p:cNvPr id="444" name="Google Shape;444;p22"/>
            <p:cNvSpPr/>
            <p:nvPr/>
          </p:nvSpPr>
          <p:spPr>
            <a:xfrm>
              <a:off x="-514724" y="5897061"/>
              <a:ext cx="755273" cy="1102058"/>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240555" y="6295958"/>
              <a:ext cx="481860" cy="702458"/>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22"/>
          <p:cNvSpPr/>
          <p:nvPr/>
        </p:nvSpPr>
        <p:spPr>
          <a:xfrm>
            <a:off x="4608781" y="4238411"/>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3052105" y="3826555"/>
            <a:ext cx="165983" cy="131876"/>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4090643" y="4022124"/>
            <a:ext cx="165474" cy="131876"/>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2"/>
          <p:cNvGrpSpPr/>
          <p:nvPr/>
        </p:nvGrpSpPr>
        <p:grpSpPr>
          <a:xfrm>
            <a:off x="8428333" y="3748019"/>
            <a:ext cx="1190019" cy="951037"/>
            <a:chOff x="8428333" y="6048094"/>
            <a:chExt cx="1190019" cy="951037"/>
          </a:xfrm>
        </p:grpSpPr>
        <p:sp>
          <p:nvSpPr>
            <p:cNvPr id="450" name="Google Shape;450;p22"/>
            <p:cNvSpPr/>
            <p:nvPr/>
          </p:nvSpPr>
          <p:spPr>
            <a:xfrm>
              <a:off x="8768153" y="6048094"/>
              <a:ext cx="652017" cy="951037"/>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8428333" y="6378444"/>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9250033" y="6454069"/>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22"/>
          <p:cNvSpPr/>
          <p:nvPr/>
        </p:nvSpPr>
        <p:spPr>
          <a:xfrm>
            <a:off x="6052294" y="4455836"/>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flipH="1" rot="10800000">
            <a:off x="590013" y="5364323"/>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514725" y="4772773"/>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2"/>
          <p:cNvGrpSpPr/>
          <p:nvPr/>
        </p:nvGrpSpPr>
        <p:grpSpPr>
          <a:xfrm flipH="1" rot="10800000">
            <a:off x="-514724" y="4891667"/>
            <a:ext cx="1237138" cy="1102058"/>
            <a:chOff x="-514724" y="5897061"/>
            <a:chExt cx="1237138" cy="1102058"/>
          </a:xfrm>
        </p:grpSpPr>
        <p:sp>
          <p:nvSpPr>
            <p:cNvPr id="457" name="Google Shape;457;p22"/>
            <p:cNvSpPr/>
            <p:nvPr/>
          </p:nvSpPr>
          <p:spPr>
            <a:xfrm>
              <a:off x="-514724" y="5897061"/>
              <a:ext cx="755273" cy="1102058"/>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240555" y="6295958"/>
              <a:ext cx="481860" cy="702458"/>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22"/>
          <p:cNvSpPr/>
          <p:nvPr/>
        </p:nvSpPr>
        <p:spPr>
          <a:xfrm flipH="1" rot="10800000">
            <a:off x="4608781" y="5134881"/>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flipH="1" rot="10800000">
            <a:off x="3052105" y="5632279"/>
            <a:ext cx="165983" cy="131876"/>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flipH="1" rot="10800000">
            <a:off x="4090643" y="5436710"/>
            <a:ext cx="165474" cy="131876"/>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22"/>
          <p:cNvGrpSpPr/>
          <p:nvPr/>
        </p:nvGrpSpPr>
        <p:grpSpPr>
          <a:xfrm flipH="1" rot="10800000">
            <a:off x="8428333" y="4891655"/>
            <a:ext cx="1190019" cy="951037"/>
            <a:chOff x="8428333" y="6048094"/>
            <a:chExt cx="1190019" cy="951037"/>
          </a:xfrm>
        </p:grpSpPr>
        <p:sp>
          <p:nvSpPr>
            <p:cNvPr id="463" name="Google Shape;463;p22"/>
            <p:cNvSpPr/>
            <p:nvPr/>
          </p:nvSpPr>
          <p:spPr>
            <a:xfrm>
              <a:off x="8768153" y="6048094"/>
              <a:ext cx="652017" cy="951037"/>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8428333" y="6378444"/>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9250033" y="6454069"/>
              <a:ext cx="368319" cy="53748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22"/>
          <p:cNvSpPr/>
          <p:nvPr/>
        </p:nvSpPr>
        <p:spPr>
          <a:xfrm flipH="1" rot="10800000">
            <a:off x="6052294" y="4917456"/>
            <a:ext cx="273006" cy="217418"/>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txBox="1"/>
          <p:nvPr>
            <p:ph type="title"/>
          </p:nvPr>
        </p:nvSpPr>
        <p:spPr>
          <a:xfrm>
            <a:off x="844025" y="2301184"/>
            <a:ext cx="2079600" cy="31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8" name="Google Shape;468;p22"/>
          <p:cNvSpPr txBox="1"/>
          <p:nvPr>
            <p:ph idx="1" type="subTitle"/>
          </p:nvPr>
        </p:nvSpPr>
        <p:spPr>
          <a:xfrm>
            <a:off x="844025" y="2619183"/>
            <a:ext cx="20796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9" name="Google Shape;469;p22"/>
          <p:cNvSpPr txBox="1"/>
          <p:nvPr>
            <p:ph idx="2"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0" name="Google Shape;470;p22"/>
          <p:cNvSpPr txBox="1"/>
          <p:nvPr>
            <p:ph idx="3" type="title"/>
          </p:nvPr>
        </p:nvSpPr>
        <p:spPr>
          <a:xfrm>
            <a:off x="3534955" y="2301184"/>
            <a:ext cx="2079600" cy="31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1" name="Google Shape;471;p22"/>
          <p:cNvSpPr txBox="1"/>
          <p:nvPr>
            <p:ph idx="4" type="subTitle"/>
          </p:nvPr>
        </p:nvSpPr>
        <p:spPr>
          <a:xfrm>
            <a:off x="3534955" y="2619183"/>
            <a:ext cx="20796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2" name="Google Shape;472;p22"/>
          <p:cNvSpPr txBox="1"/>
          <p:nvPr>
            <p:ph idx="5" type="title"/>
          </p:nvPr>
        </p:nvSpPr>
        <p:spPr>
          <a:xfrm>
            <a:off x="6220376" y="2301184"/>
            <a:ext cx="2079600" cy="31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22"/>
          <p:cNvSpPr txBox="1"/>
          <p:nvPr>
            <p:ph idx="6" type="subTitle"/>
          </p:nvPr>
        </p:nvSpPr>
        <p:spPr>
          <a:xfrm>
            <a:off x="6220375" y="2619183"/>
            <a:ext cx="2079600" cy="61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4" name="Google Shape;474;p22"/>
          <p:cNvSpPr/>
          <p:nvPr/>
        </p:nvSpPr>
        <p:spPr>
          <a:xfrm flipH="1" rot="10800000">
            <a:off x="8299975" y="28030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flipH="1" rot="10800000">
            <a:off x="-3175993" y="200684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flipH="1" rot="10800000">
            <a:off x="-671450" y="183504"/>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flipH="1" rot="10800000">
            <a:off x="8850077" y="282715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737112" y="4732817"/>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2_1">
    <p:bg>
      <p:bgPr>
        <a:blipFill>
          <a:blip r:embed="rId2">
            <a:alphaModFix/>
          </a:blip>
          <a:stretch>
            <a:fillRect/>
          </a:stretch>
        </a:blipFill>
      </p:bgPr>
    </p:bg>
    <p:spTree>
      <p:nvGrpSpPr>
        <p:cNvPr id="479" name="Shape 479"/>
        <p:cNvGrpSpPr/>
        <p:nvPr/>
      </p:nvGrpSpPr>
      <p:grpSpPr>
        <a:xfrm>
          <a:off x="0" y="0"/>
          <a:ext cx="0" cy="0"/>
          <a:chOff x="0" y="0"/>
          <a:chExt cx="0" cy="0"/>
        </a:xfrm>
      </p:grpSpPr>
      <p:sp>
        <p:nvSpPr>
          <p:cNvPr id="480" name="Google Shape;480;p23"/>
          <p:cNvSpPr txBox="1"/>
          <p:nvPr>
            <p:ph type="title"/>
          </p:nvPr>
        </p:nvSpPr>
        <p:spPr>
          <a:xfrm>
            <a:off x="832425" y="1496649"/>
            <a:ext cx="21114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23"/>
          <p:cNvSpPr txBox="1"/>
          <p:nvPr>
            <p:ph idx="1" type="subTitle"/>
          </p:nvPr>
        </p:nvSpPr>
        <p:spPr>
          <a:xfrm>
            <a:off x="832425" y="2069294"/>
            <a:ext cx="2111400" cy="1295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2" name="Google Shape;482;p23"/>
          <p:cNvSpPr txBox="1"/>
          <p:nvPr>
            <p:ph idx="2" type="title"/>
          </p:nvPr>
        </p:nvSpPr>
        <p:spPr>
          <a:xfrm>
            <a:off x="3516300" y="2128639"/>
            <a:ext cx="21114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3" name="Google Shape;483;p23"/>
          <p:cNvSpPr txBox="1"/>
          <p:nvPr>
            <p:ph idx="3" type="subTitle"/>
          </p:nvPr>
        </p:nvSpPr>
        <p:spPr>
          <a:xfrm>
            <a:off x="3516300" y="2701347"/>
            <a:ext cx="2111400" cy="1295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4" name="Google Shape;484;p23"/>
          <p:cNvSpPr txBox="1"/>
          <p:nvPr>
            <p:ph idx="4" type="title"/>
          </p:nvPr>
        </p:nvSpPr>
        <p:spPr>
          <a:xfrm>
            <a:off x="6200175" y="1496649"/>
            <a:ext cx="21114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5" name="Google Shape;485;p23"/>
          <p:cNvSpPr txBox="1"/>
          <p:nvPr>
            <p:ph idx="5" type="subTitle"/>
          </p:nvPr>
        </p:nvSpPr>
        <p:spPr>
          <a:xfrm>
            <a:off x="6200175" y="2069294"/>
            <a:ext cx="2111400" cy="1295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6" name="Google Shape;486;p23"/>
          <p:cNvSpPr txBox="1"/>
          <p:nvPr>
            <p:ph idx="6"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7" name="Google Shape;487;p23"/>
          <p:cNvSpPr/>
          <p:nvPr/>
        </p:nvSpPr>
        <p:spPr>
          <a:xfrm>
            <a:off x="1107150" y="33147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flipH="1" rot="10800000">
            <a:off x="300132" y="46039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flipH="1" rot="10800000">
            <a:off x="8142302" y="43554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BLANK_1_1_1_2_2_1_1">
    <p:bg>
      <p:bgPr>
        <a:blipFill>
          <a:blip r:embed="rId2">
            <a:alphaModFix/>
          </a:blip>
          <a:stretch>
            <a:fillRect/>
          </a:stretch>
        </a:blipFill>
      </p:bgPr>
    </p:bg>
    <p:spTree>
      <p:nvGrpSpPr>
        <p:cNvPr id="490" name="Shape 490"/>
        <p:cNvGrpSpPr/>
        <p:nvPr/>
      </p:nvGrpSpPr>
      <p:grpSpPr>
        <a:xfrm>
          <a:off x="0" y="0"/>
          <a:ext cx="0" cy="0"/>
          <a:chOff x="0" y="0"/>
          <a:chExt cx="0" cy="0"/>
        </a:xfrm>
      </p:grpSpPr>
      <p:sp>
        <p:nvSpPr>
          <p:cNvPr id="491" name="Google Shape;491;p24"/>
          <p:cNvSpPr txBox="1"/>
          <p:nvPr>
            <p:ph type="title"/>
          </p:nvPr>
        </p:nvSpPr>
        <p:spPr>
          <a:xfrm>
            <a:off x="2218221" y="1552231"/>
            <a:ext cx="2127600" cy="439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2" name="Google Shape;492;p24"/>
          <p:cNvSpPr txBox="1"/>
          <p:nvPr>
            <p:ph idx="1" type="subTitle"/>
          </p:nvPr>
        </p:nvSpPr>
        <p:spPr>
          <a:xfrm>
            <a:off x="2218221" y="1989656"/>
            <a:ext cx="2127600" cy="87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3" name="Google Shape;493;p24"/>
          <p:cNvSpPr txBox="1"/>
          <p:nvPr>
            <p:ph idx="2" type="title"/>
          </p:nvPr>
        </p:nvSpPr>
        <p:spPr>
          <a:xfrm>
            <a:off x="2218221" y="3168525"/>
            <a:ext cx="2127600" cy="433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4" name="Google Shape;494;p24"/>
          <p:cNvSpPr txBox="1"/>
          <p:nvPr>
            <p:ph idx="3" type="subTitle"/>
          </p:nvPr>
        </p:nvSpPr>
        <p:spPr>
          <a:xfrm>
            <a:off x="2218221" y="3608516"/>
            <a:ext cx="2127600" cy="86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5" name="Google Shape;495;p24"/>
          <p:cNvSpPr txBox="1"/>
          <p:nvPr>
            <p:ph idx="4" type="title"/>
          </p:nvPr>
        </p:nvSpPr>
        <p:spPr>
          <a:xfrm>
            <a:off x="6310439" y="3162121"/>
            <a:ext cx="2127600" cy="433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6" name="Google Shape;496;p24"/>
          <p:cNvSpPr txBox="1"/>
          <p:nvPr>
            <p:ph idx="5" type="subTitle"/>
          </p:nvPr>
        </p:nvSpPr>
        <p:spPr>
          <a:xfrm>
            <a:off x="6310444" y="3600644"/>
            <a:ext cx="2127600" cy="86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7" name="Google Shape;497;p24"/>
          <p:cNvSpPr txBox="1"/>
          <p:nvPr>
            <p:ph idx="6"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24"/>
          <p:cNvSpPr txBox="1"/>
          <p:nvPr>
            <p:ph idx="7" type="title"/>
          </p:nvPr>
        </p:nvSpPr>
        <p:spPr>
          <a:xfrm>
            <a:off x="6310439" y="1556565"/>
            <a:ext cx="2127600" cy="439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9" name="Google Shape;499;p24"/>
          <p:cNvSpPr txBox="1"/>
          <p:nvPr>
            <p:ph idx="8" type="subTitle"/>
          </p:nvPr>
        </p:nvSpPr>
        <p:spPr>
          <a:xfrm>
            <a:off x="6310444" y="1994950"/>
            <a:ext cx="2127600" cy="87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00" name="Google Shape;500;p24"/>
          <p:cNvSpPr/>
          <p:nvPr/>
        </p:nvSpPr>
        <p:spPr>
          <a:xfrm>
            <a:off x="-72300" y="14780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flipH="1" rot="10800000">
            <a:off x="8497425" y="2865338"/>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flipH="1" rot="10800000">
            <a:off x="2982782" y="486044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flipH="1" rot="10800000">
            <a:off x="1308450" y="3885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2_1">
    <p:bg>
      <p:bgPr>
        <a:blipFill>
          <a:blip r:embed="rId2">
            <a:alphaModFix/>
          </a:blip>
          <a:stretch>
            <a:fillRect/>
          </a:stretch>
        </a:blipFill>
      </p:bgPr>
    </p:bg>
    <p:spTree>
      <p:nvGrpSpPr>
        <p:cNvPr id="504" name="Shape 504"/>
        <p:cNvGrpSpPr/>
        <p:nvPr/>
      </p:nvGrpSpPr>
      <p:grpSpPr>
        <a:xfrm>
          <a:off x="0" y="0"/>
          <a:ext cx="0" cy="0"/>
          <a:chOff x="0" y="0"/>
          <a:chExt cx="0" cy="0"/>
        </a:xfrm>
      </p:grpSpPr>
      <p:sp>
        <p:nvSpPr>
          <p:cNvPr id="505" name="Google Shape;505;p25"/>
          <p:cNvSpPr txBox="1"/>
          <p:nvPr>
            <p:ph type="title"/>
          </p:nvPr>
        </p:nvSpPr>
        <p:spPr>
          <a:xfrm>
            <a:off x="1637414" y="1165779"/>
            <a:ext cx="3883200" cy="384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6" name="Google Shape;506;p25"/>
          <p:cNvSpPr txBox="1"/>
          <p:nvPr>
            <p:ph idx="1" type="subTitle"/>
          </p:nvPr>
        </p:nvSpPr>
        <p:spPr>
          <a:xfrm>
            <a:off x="1637414" y="1562225"/>
            <a:ext cx="3883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07" name="Google Shape;507;p25"/>
          <p:cNvSpPr txBox="1"/>
          <p:nvPr>
            <p:ph idx="2" type="title"/>
          </p:nvPr>
        </p:nvSpPr>
        <p:spPr>
          <a:xfrm>
            <a:off x="1578125" y="394425"/>
            <a:ext cx="5005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None/>
              <a:defRPr b="1">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508" name="Google Shape;508;p25"/>
          <p:cNvSpPr txBox="1"/>
          <p:nvPr>
            <p:ph idx="3" type="title"/>
          </p:nvPr>
        </p:nvSpPr>
        <p:spPr>
          <a:xfrm>
            <a:off x="1637414" y="2406651"/>
            <a:ext cx="3883200" cy="384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9" name="Google Shape;509;p25"/>
          <p:cNvSpPr txBox="1"/>
          <p:nvPr>
            <p:ph idx="4" type="subTitle"/>
          </p:nvPr>
        </p:nvSpPr>
        <p:spPr>
          <a:xfrm>
            <a:off x="1637414" y="2799150"/>
            <a:ext cx="3883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0" name="Google Shape;510;p25"/>
          <p:cNvSpPr txBox="1"/>
          <p:nvPr>
            <p:ph idx="5" type="title"/>
          </p:nvPr>
        </p:nvSpPr>
        <p:spPr>
          <a:xfrm>
            <a:off x="1637414" y="3647522"/>
            <a:ext cx="3883200" cy="3846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b="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1" name="Google Shape;511;p25"/>
          <p:cNvSpPr txBox="1"/>
          <p:nvPr>
            <p:ph idx="6" type="subTitle"/>
          </p:nvPr>
        </p:nvSpPr>
        <p:spPr>
          <a:xfrm>
            <a:off x="1637414" y="4036075"/>
            <a:ext cx="38832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2" name="Google Shape;512;p25"/>
          <p:cNvSpPr/>
          <p:nvPr/>
        </p:nvSpPr>
        <p:spPr>
          <a:xfrm>
            <a:off x="4864925" y="3631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flipH="1" rot="10800000">
            <a:off x="-1314743" y="4678037"/>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flipH="1" rot="10800000">
            <a:off x="-1134925" y="204334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515" name="Shape 515"/>
        <p:cNvGrpSpPr/>
        <p:nvPr/>
      </p:nvGrpSpPr>
      <p:grpSpPr>
        <a:xfrm>
          <a:off x="0" y="0"/>
          <a:ext cx="0" cy="0"/>
          <a:chOff x="0" y="0"/>
          <a:chExt cx="0" cy="0"/>
        </a:xfrm>
      </p:grpSpPr>
      <p:sp>
        <p:nvSpPr>
          <p:cNvPr id="516" name="Google Shape;516;p26"/>
          <p:cNvSpPr txBox="1"/>
          <p:nvPr>
            <p:ph hasCustomPrompt="1" type="title"/>
          </p:nvPr>
        </p:nvSpPr>
        <p:spPr>
          <a:xfrm>
            <a:off x="2293050" y="540000"/>
            <a:ext cx="4557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17" name="Google Shape;517;p26"/>
          <p:cNvSpPr txBox="1"/>
          <p:nvPr>
            <p:ph idx="1" type="subTitle"/>
          </p:nvPr>
        </p:nvSpPr>
        <p:spPr>
          <a:xfrm>
            <a:off x="2293050" y="1246027"/>
            <a:ext cx="4557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8" name="Google Shape;518;p26"/>
          <p:cNvSpPr txBox="1"/>
          <p:nvPr>
            <p:ph hasCustomPrompt="1" idx="2" type="title"/>
          </p:nvPr>
        </p:nvSpPr>
        <p:spPr>
          <a:xfrm>
            <a:off x="2293050" y="1996141"/>
            <a:ext cx="4557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19" name="Google Shape;519;p26"/>
          <p:cNvSpPr txBox="1"/>
          <p:nvPr>
            <p:ph idx="3" type="subTitle"/>
          </p:nvPr>
        </p:nvSpPr>
        <p:spPr>
          <a:xfrm>
            <a:off x="2293050" y="2702160"/>
            <a:ext cx="4557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20" name="Google Shape;520;p26"/>
          <p:cNvSpPr txBox="1"/>
          <p:nvPr>
            <p:ph hasCustomPrompt="1" idx="4" type="title"/>
          </p:nvPr>
        </p:nvSpPr>
        <p:spPr>
          <a:xfrm>
            <a:off x="2293050" y="3452301"/>
            <a:ext cx="4557900" cy="70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1" name="Google Shape;521;p26"/>
          <p:cNvSpPr txBox="1"/>
          <p:nvPr>
            <p:ph idx="5" type="subTitle"/>
          </p:nvPr>
        </p:nvSpPr>
        <p:spPr>
          <a:xfrm>
            <a:off x="2293050" y="4158325"/>
            <a:ext cx="4557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22" name="Google Shape;522;p26"/>
          <p:cNvSpPr/>
          <p:nvPr/>
        </p:nvSpPr>
        <p:spPr>
          <a:xfrm>
            <a:off x="1065163" y="2684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flipH="1" rot="10800000">
            <a:off x="8754575" y="1076375"/>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flipH="1" rot="10800000">
            <a:off x="-1365718" y="46038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flipH="1" rot="10800000">
            <a:off x="-995825" y="240246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526" name="Shape 526"/>
        <p:cNvGrpSpPr/>
        <p:nvPr/>
      </p:nvGrpSpPr>
      <p:grpSpPr>
        <a:xfrm>
          <a:off x="0" y="0"/>
          <a:ext cx="0" cy="0"/>
          <a:chOff x="0" y="0"/>
          <a:chExt cx="0" cy="0"/>
        </a:xfrm>
      </p:grpSpPr>
      <p:sp>
        <p:nvSpPr>
          <p:cNvPr id="527" name="Google Shape;527;p27"/>
          <p:cNvSpPr txBox="1"/>
          <p:nvPr>
            <p:ph type="ctrTitle"/>
          </p:nvPr>
        </p:nvSpPr>
        <p:spPr>
          <a:xfrm>
            <a:off x="2429950" y="539500"/>
            <a:ext cx="4284000" cy="86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60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8" name="Google Shape;528;p27"/>
          <p:cNvSpPr txBox="1"/>
          <p:nvPr>
            <p:ph idx="1" type="subTitle"/>
          </p:nvPr>
        </p:nvSpPr>
        <p:spPr>
          <a:xfrm>
            <a:off x="2425075" y="2384050"/>
            <a:ext cx="4293900" cy="112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9" name="Google Shape;529;p27"/>
          <p:cNvSpPr txBox="1"/>
          <p:nvPr/>
        </p:nvSpPr>
        <p:spPr>
          <a:xfrm>
            <a:off x="2425075" y="3569425"/>
            <a:ext cx="4293900" cy="69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Fira Sans"/>
                <a:ea typeface="Fira Sans"/>
                <a:cs typeface="Fira Sans"/>
                <a:sym typeface="Fira Sans"/>
              </a:rPr>
              <a:t>CREDITS</a:t>
            </a:r>
            <a:r>
              <a:rPr lang="en">
                <a:solidFill>
                  <a:schemeClr val="dk1"/>
                </a:solidFill>
                <a:latin typeface="Fira Sans"/>
                <a:ea typeface="Fira Sans"/>
                <a:cs typeface="Fira Sans"/>
                <a:sym typeface="Fira Sans"/>
              </a:rPr>
              <a:t>: This presentation template was created by </a:t>
            </a:r>
            <a:r>
              <a:rPr b="1" lang="en">
                <a:solidFill>
                  <a:schemeClr val="dk1"/>
                </a:solidFill>
                <a:uFill>
                  <a:noFill/>
                </a:uFill>
                <a:latin typeface="Fira Sans"/>
                <a:ea typeface="Fira Sans"/>
                <a:cs typeface="Fira Sans"/>
                <a:sym typeface="Fira Sans"/>
                <a:hlinkClick r:id="rId3">
                  <a:extLst>
                    <a:ext uri="{A12FA001-AC4F-418D-AE19-62706E023703}">
                      <ahyp:hlinkClr val="tx"/>
                    </a:ext>
                  </a:extLst>
                </a:hlinkClick>
              </a:rPr>
              <a:t>Slidesgo</a:t>
            </a:r>
            <a:r>
              <a:rPr lang="en">
                <a:solidFill>
                  <a:schemeClr val="dk1"/>
                </a:solidFill>
                <a:latin typeface="Fira Sans"/>
                <a:ea typeface="Fira Sans"/>
                <a:cs typeface="Fira Sans"/>
                <a:sym typeface="Fira Sans"/>
              </a:rPr>
              <a:t>, including icons by </a:t>
            </a:r>
            <a:r>
              <a:rPr b="1" lang="en">
                <a:solidFill>
                  <a:schemeClr val="dk1"/>
                </a:solidFill>
                <a:uFill>
                  <a:noFill/>
                </a:uFill>
                <a:latin typeface="Fira Sans"/>
                <a:ea typeface="Fira Sans"/>
                <a:cs typeface="Fira Sans"/>
                <a:sym typeface="Fira Sans"/>
                <a:hlinkClick r:id="rId4">
                  <a:extLst>
                    <a:ext uri="{A12FA001-AC4F-418D-AE19-62706E023703}">
                      <ahyp:hlinkClr val="tx"/>
                    </a:ext>
                  </a:extLst>
                </a:hlinkClick>
              </a:rPr>
              <a:t>Flaticon</a:t>
            </a:r>
            <a:r>
              <a:rPr lang="en">
                <a:solidFill>
                  <a:schemeClr val="dk1"/>
                </a:solidFill>
                <a:latin typeface="Fira Sans"/>
                <a:ea typeface="Fira Sans"/>
                <a:cs typeface="Fira Sans"/>
                <a:sym typeface="Fira Sans"/>
              </a:rPr>
              <a:t>, and infographics &amp; images by </a:t>
            </a:r>
            <a:r>
              <a:rPr b="1" lang="en">
                <a:solidFill>
                  <a:schemeClr val="dk1"/>
                </a:solidFill>
                <a:uFill>
                  <a:noFill/>
                </a:uFill>
                <a:latin typeface="Fira Sans"/>
                <a:ea typeface="Fira Sans"/>
                <a:cs typeface="Fira Sans"/>
                <a:sym typeface="Fira Sans"/>
                <a:hlinkClick r:id="rId5">
                  <a:extLst>
                    <a:ext uri="{A12FA001-AC4F-418D-AE19-62706E023703}">
                      <ahyp:hlinkClr val="tx"/>
                    </a:ext>
                  </a:extLst>
                </a:hlinkClick>
              </a:rPr>
              <a:t>Freepik</a:t>
            </a:r>
            <a:endParaRPr b="1">
              <a:solidFill>
                <a:schemeClr val="dk1"/>
              </a:solidFill>
              <a:latin typeface="Fira Sans"/>
              <a:ea typeface="Fira Sans"/>
              <a:cs typeface="Fira Sans"/>
              <a:sym typeface="Fira Sans"/>
            </a:endParaRPr>
          </a:p>
        </p:txBody>
      </p:sp>
      <p:grpSp>
        <p:nvGrpSpPr>
          <p:cNvPr id="530" name="Google Shape;530;p27"/>
          <p:cNvGrpSpPr/>
          <p:nvPr/>
        </p:nvGrpSpPr>
        <p:grpSpPr>
          <a:xfrm rot="-557055">
            <a:off x="4561227" y="3668964"/>
            <a:ext cx="6426034" cy="2281095"/>
            <a:chOff x="5935091" y="4995712"/>
            <a:chExt cx="3772667" cy="1528654"/>
          </a:xfrm>
        </p:grpSpPr>
        <p:sp>
          <p:nvSpPr>
            <p:cNvPr id="531" name="Google Shape;531;p27"/>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7174873" y="5046096"/>
              <a:ext cx="1530837" cy="1256699"/>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6183906" y="5196635"/>
              <a:ext cx="1624121" cy="998382"/>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7"/>
          <p:cNvGrpSpPr/>
          <p:nvPr/>
        </p:nvGrpSpPr>
        <p:grpSpPr>
          <a:xfrm flipH="1" rot="557055">
            <a:off x="-1843261" y="3668964"/>
            <a:ext cx="6426034" cy="2281095"/>
            <a:chOff x="5935091" y="4995712"/>
            <a:chExt cx="3772667" cy="1528654"/>
          </a:xfrm>
        </p:grpSpPr>
        <p:sp>
          <p:nvSpPr>
            <p:cNvPr id="536" name="Google Shape;536;p27"/>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7174873" y="5046096"/>
              <a:ext cx="1530837" cy="1256699"/>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6183906" y="5196635"/>
              <a:ext cx="1624121" cy="998382"/>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27"/>
          <p:cNvSpPr/>
          <p:nvPr/>
        </p:nvSpPr>
        <p:spPr>
          <a:xfrm>
            <a:off x="1401050" y="3407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flipH="1" rot="10800000">
            <a:off x="7262725" y="23761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542" name="Shape 542"/>
        <p:cNvGrpSpPr/>
        <p:nvPr/>
      </p:nvGrpSpPr>
      <p:grpSpPr>
        <a:xfrm>
          <a:off x="0" y="0"/>
          <a:ext cx="0" cy="0"/>
          <a:chOff x="0" y="0"/>
          <a:chExt cx="0" cy="0"/>
        </a:xfrm>
      </p:grpSpPr>
      <p:sp>
        <p:nvSpPr>
          <p:cNvPr id="543" name="Google Shape;543;p28"/>
          <p:cNvSpPr/>
          <p:nvPr/>
        </p:nvSpPr>
        <p:spPr>
          <a:xfrm flipH="1">
            <a:off x="-776761" y="4624323"/>
            <a:ext cx="10453811" cy="711695"/>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rot="10800000">
            <a:off x="-298736" y="4615236"/>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28"/>
          <p:cNvGrpSpPr/>
          <p:nvPr/>
        </p:nvGrpSpPr>
        <p:grpSpPr>
          <a:xfrm>
            <a:off x="7925857" y="2810472"/>
            <a:ext cx="2315814" cy="2493939"/>
            <a:chOff x="7925857" y="2734272"/>
            <a:chExt cx="2315814" cy="2493939"/>
          </a:xfrm>
        </p:grpSpPr>
        <p:sp>
          <p:nvSpPr>
            <p:cNvPr id="546" name="Google Shape;546;p28"/>
            <p:cNvSpPr/>
            <p:nvPr/>
          </p:nvSpPr>
          <p:spPr>
            <a:xfrm flipH="1">
              <a:off x="8221474" y="3832066"/>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flipH="1">
              <a:off x="8590517" y="2734272"/>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flipH="1">
              <a:off x="7925857" y="423433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28"/>
          <p:cNvSpPr/>
          <p:nvPr/>
        </p:nvSpPr>
        <p:spPr>
          <a:xfrm flipH="1">
            <a:off x="8170208" y="4427243"/>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28"/>
          <p:cNvGrpSpPr/>
          <p:nvPr/>
        </p:nvGrpSpPr>
        <p:grpSpPr>
          <a:xfrm>
            <a:off x="-298822" y="4156855"/>
            <a:ext cx="1018818" cy="1179080"/>
            <a:chOff x="-298822" y="4080655"/>
            <a:chExt cx="1018818" cy="1179080"/>
          </a:xfrm>
        </p:grpSpPr>
        <p:sp>
          <p:nvSpPr>
            <p:cNvPr id="551" name="Google Shape;551;p28"/>
            <p:cNvSpPr/>
            <p:nvPr/>
          </p:nvSpPr>
          <p:spPr>
            <a:xfrm flipH="1">
              <a:off x="-298822" y="4080655"/>
              <a:ext cx="808920" cy="1179080"/>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flipH="1">
              <a:off x="132696" y="4403211"/>
              <a:ext cx="587300" cy="856520"/>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28"/>
          <p:cNvGrpSpPr/>
          <p:nvPr/>
        </p:nvGrpSpPr>
        <p:grpSpPr>
          <a:xfrm>
            <a:off x="2035119" y="4427257"/>
            <a:ext cx="4525247" cy="711691"/>
            <a:chOff x="2035119" y="4351057"/>
            <a:chExt cx="4525247" cy="711691"/>
          </a:xfrm>
        </p:grpSpPr>
        <p:sp>
          <p:nvSpPr>
            <p:cNvPr id="554" name="Google Shape;554;p28"/>
            <p:cNvSpPr/>
            <p:nvPr/>
          </p:nvSpPr>
          <p:spPr>
            <a:xfrm flipH="1">
              <a:off x="6174094" y="4351057"/>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flipH="1">
              <a:off x="2035119" y="487616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flipH="1">
              <a:off x="4131913" y="487616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28"/>
          <p:cNvSpPr/>
          <p:nvPr/>
        </p:nvSpPr>
        <p:spPr>
          <a:xfrm>
            <a:off x="4161450" y="1475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flipH="1" rot="10800000">
            <a:off x="8590513" y="1577469"/>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flipH="1" rot="10800000">
            <a:off x="-483350" y="2869913"/>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flipH="1" rot="10800000">
            <a:off x="-1115998" y="14752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29"/>
          <p:cNvSpPr/>
          <p:nvPr/>
        </p:nvSpPr>
        <p:spPr>
          <a:xfrm>
            <a:off x="6107975" y="1547700"/>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29"/>
          <p:cNvGrpSpPr/>
          <p:nvPr/>
        </p:nvGrpSpPr>
        <p:grpSpPr>
          <a:xfrm flipH="1" rot="10800000">
            <a:off x="3779990" y="4752995"/>
            <a:ext cx="4399976" cy="1817993"/>
            <a:chOff x="3779990" y="2257346"/>
            <a:chExt cx="4399976" cy="1817993"/>
          </a:xfrm>
        </p:grpSpPr>
        <p:sp>
          <p:nvSpPr>
            <p:cNvPr id="564" name="Google Shape;564;p29"/>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9"/>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29"/>
          <p:cNvSpPr/>
          <p:nvPr/>
        </p:nvSpPr>
        <p:spPr>
          <a:xfrm flipH="1" rot="10800000">
            <a:off x="919788" y="5372522"/>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4243700" y="4299772"/>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flipH="1" rot="10800000">
            <a:off x="-236825" y="4596569"/>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flipH="1" rot="10800000">
            <a:off x="-939937" y="4290378"/>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373275" y="427659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flipH="1" rot="10800000">
            <a:off x="731474" y="4425531"/>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flipH="1" rot="10800000">
            <a:off x="555000" y="4524965"/>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p:nvPr/>
        </p:nvSpPr>
        <p:spPr>
          <a:xfrm flipH="1" rot="10800000">
            <a:off x="2288496" y="496194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flipH="1" rot="10800000">
            <a:off x="6459534" y="4346462"/>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flipH="1" rot="10800000">
            <a:off x="3779923" y="484474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29"/>
          <p:cNvGrpSpPr/>
          <p:nvPr/>
        </p:nvGrpSpPr>
        <p:grpSpPr>
          <a:xfrm rot="10503305">
            <a:off x="6916992" y="4232117"/>
            <a:ext cx="2315866" cy="2493994"/>
            <a:chOff x="-1642997" y="-2818828"/>
            <a:chExt cx="2315814" cy="2493939"/>
          </a:xfrm>
        </p:grpSpPr>
        <p:sp>
          <p:nvSpPr>
            <p:cNvPr id="579" name="Google Shape;579;p29"/>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29"/>
          <p:cNvSpPr/>
          <p:nvPr/>
        </p:nvSpPr>
        <p:spPr>
          <a:xfrm flipH="1" rot="10578709">
            <a:off x="4811268" y="4256765"/>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29"/>
          <p:cNvGrpSpPr/>
          <p:nvPr/>
        </p:nvGrpSpPr>
        <p:grpSpPr>
          <a:xfrm>
            <a:off x="3779990" y="2028746"/>
            <a:ext cx="4399976" cy="1817993"/>
            <a:chOff x="3779990" y="2257346"/>
            <a:chExt cx="4399976" cy="1817993"/>
          </a:xfrm>
        </p:grpSpPr>
        <p:sp>
          <p:nvSpPr>
            <p:cNvPr id="585" name="Google Shape;585;p29"/>
            <p:cNvSpPr/>
            <p:nvPr/>
          </p:nvSpPr>
          <p:spPr>
            <a:xfrm flipH="1" rot="233995">
              <a:off x="3826913" y="2402020"/>
              <a:ext cx="4306130" cy="1528647"/>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p:nvPr/>
          </p:nvSpPr>
          <p:spPr>
            <a:xfrm flipH="1" rot="233995">
              <a:off x="6035602" y="2584369"/>
              <a:ext cx="836549" cy="463515"/>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flipH="1" rot="233950">
              <a:off x="5010503" y="2462496"/>
              <a:ext cx="1145901" cy="707264"/>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flipH="1" rot="233995">
              <a:off x="4480175" y="2384507"/>
              <a:ext cx="2516086" cy="610175"/>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29"/>
          <p:cNvSpPr/>
          <p:nvPr/>
        </p:nvSpPr>
        <p:spPr>
          <a:xfrm>
            <a:off x="919788" y="3131688"/>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flipH="1" rot="10800000">
            <a:off x="4243700" y="39980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236825" y="2591150"/>
            <a:ext cx="10290104"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939937" y="2780662"/>
            <a:ext cx="11188469"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flipH="1" rot="10800000">
            <a:off x="-373275" y="3376987"/>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731474" y="3149183"/>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555000" y="333016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1088125" y="4316775"/>
            <a:ext cx="114849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2288496" y="3330169"/>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6459534" y="406668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3779923" y="3568399"/>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29"/>
          <p:cNvGrpSpPr/>
          <p:nvPr/>
        </p:nvGrpSpPr>
        <p:grpSpPr>
          <a:xfrm flipH="1" rot="296695">
            <a:off x="6916992" y="1873624"/>
            <a:ext cx="2315866" cy="2493994"/>
            <a:chOff x="-1642997" y="-2818828"/>
            <a:chExt cx="2315814" cy="2493939"/>
          </a:xfrm>
        </p:grpSpPr>
        <p:sp>
          <p:nvSpPr>
            <p:cNvPr id="601" name="Google Shape;601;p29"/>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29"/>
          <p:cNvSpPr/>
          <p:nvPr/>
        </p:nvSpPr>
        <p:spPr>
          <a:xfrm rot="221291">
            <a:off x="4811268" y="3486523"/>
            <a:ext cx="1528782" cy="856446"/>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flipH="1" rot="10800000">
            <a:off x="-1501618" y="18251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flipH="1" rot="10800000">
            <a:off x="7137102" y="2299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3903575" y="150337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9"/>
          <p:cNvSpPr/>
          <p:nvPr/>
        </p:nvSpPr>
        <p:spPr>
          <a:xfrm flipH="1" rot="10800000">
            <a:off x="2552557" y="172337"/>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p:nvPr/>
        </p:nvSpPr>
        <p:spPr>
          <a:xfrm flipH="1" rot="10800000">
            <a:off x="-1212550" y="327554"/>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4"/>
          <p:cNvSpPr/>
          <p:nvPr/>
        </p:nvSpPr>
        <p:spPr>
          <a:xfrm flipH="1">
            <a:off x="-776761" y="4624323"/>
            <a:ext cx="10453811" cy="711695"/>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txBox="1"/>
          <p:nvPr>
            <p:ph idx="1" type="body"/>
          </p:nvPr>
        </p:nvSpPr>
        <p:spPr>
          <a:xfrm>
            <a:off x="714350" y="1018175"/>
            <a:ext cx="7704000" cy="3585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200">
                <a:solidFill>
                  <a:srgbClr val="434343"/>
                </a:solidFill>
                <a:latin typeface="Fira Sans"/>
                <a:ea typeface="Fira Sans"/>
                <a:cs typeface="Fira Sans"/>
                <a:sym typeface="Fira Sans"/>
              </a:defRPr>
            </a:lvl1pPr>
            <a:lvl2pPr indent="-330200" lvl="1" marL="914400" rtl="0">
              <a:lnSpc>
                <a:spcPct val="115000"/>
              </a:lnSpc>
              <a:spcBef>
                <a:spcPts val="1000"/>
              </a:spcBef>
              <a:spcAft>
                <a:spcPts val="0"/>
              </a:spcAft>
              <a:buSzPts val="1600"/>
              <a:buChar char="○"/>
              <a:defRPr>
                <a:solidFill>
                  <a:srgbClr val="434343"/>
                </a:solidFill>
              </a:defRPr>
            </a:lvl2pPr>
            <a:lvl3pPr indent="-330200" lvl="2" marL="1371600" rtl="0">
              <a:lnSpc>
                <a:spcPct val="115000"/>
              </a:lnSpc>
              <a:spcBef>
                <a:spcPts val="0"/>
              </a:spcBef>
              <a:spcAft>
                <a:spcPts val="0"/>
              </a:spcAft>
              <a:buSzPts val="1600"/>
              <a:buChar char="■"/>
              <a:defRPr>
                <a:solidFill>
                  <a:srgbClr val="434343"/>
                </a:solidFill>
              </a:defRPr>
            </a:lvl3pPr>
            <a:lvl4pPr indent="-330200" lvl="3" marL="1828800" rtl="0">
              <a:lnSpc>
                <a:spcPct val="115000"/>
              </a:lnSpc>
              <a:spcBef>
                <a:spcPts val="0"/>
              </a:spcBef>
              <a:spcAft>
                <a:spcPts val="0"/>
              </a:spcAft>
              <a:buSzPts val="1600"/>
              <a:buChar char="●"/>
              <a:defRPr>
                <a:solidFill>
                  <a:srgbClr val="434343"/>
                </a:solidFill>
              </a:defRPr>
            </a:lvl4pPr>
            <a:lvl5pPr indent="-330200" lvl="4" marL="2286000" rtl="0">
              <a:lnSpc>
                <a:spcPct val="115000"/>
              </a:lnSpc>
              <a:spcBef>
                <a:spcPts val="0"/>
              </a:spcBef>
              <a:spcAft>
                <a:spcPts val="0"/>
              </a:spcAft>
              <a:buSzPts val="1600"/>
              <a:buChar char="○"/>
              <a:defRPr>
                <a:solidFill>
                  <a:srgbClr val="434343"/>
                </a:solidFill>
              </a:defRPr>
            </a:lvl5pPr>
            <a:lvl6pPr indent="-330200" lvl="5" marL="2743200" rtl="0">
              <a:lnSpc>
                <a:spcPct val="115000"/>
              </a:lnSpc>
              <a:spcBef>
                <a:spcPts val="0"/>
              </a:spcBef>
              <a:spcAft>
                <a:spcPts val="0"/>
              </a:spcAft>
              <a:buSzPts val="1600"/>
              <a:buChar char="■"/>
              <a:defRPr>
                <a:solidFill>
                  <a:srgbClr val="434343"/>
                </a:solidFill>
              </a:defRPr>
            </a:lvl6pPr>
            <a:lvl7pPr indent="-330200" lvl="6" marL="3200400" rtl="0">
              <a:lnSpc>
                <a:spcPct val="115000"/>
              </a:lnSpc>
              <a:spcBef>
                <a:spcPts val="0"/>
              </a:spcBef>
              <a:spcAft>
                <a:spcPts val="0"/>
              </a:spcAft>
              <a:buSzPts val="1600"/>
              <a:buChar char="●"/>
              <a:defRPr>
                <a:solidFill>
                  <a:srgbClr val="434343"/>
                </a:solidFill>
              </a:defRPr>
            </a:lvl7pPr>
            <a:lvl8pPr indent="-330200" lvl="7" marL="3657600" rtl="0">
              <a:lnSpc>
                <a:spcPct val="115000"/>
              </a:lnSpc>
              <a:spcBef>
                <a:spcPts val="0"/>
              </a:spcBef>
              <a:spcAft>
                <a:spcPts val="0"/>
              </a:spcAft>
              <a:buSzPts val="1600"/>
              <a:buChar char="○"/>
              <a:defRPr>
                <a:solidFill>
                  <a:srgbClr val="434343"/>
                </a:solidFill>
              </a:defRPr>
            </a:lvl8pPr>
            <a:lvl9pPr indent="-330200" lvl="8" marL="4114800" rtl="0">
              <a:lnSpc>
                <a:spcPct val="115000"/>
              </a:lnSpc>
              <a:spcBef>
                <a:spcPts val="0"/>
              </a:spcBef>
              <a:spcAft>
                <a:spcPts val="0"/>
              </a:spcAft>
              <a:buSzPts val="1600"/>
              <a:buChar char="■"/>
              <a:defRPr>
                <a:solidFill>
                  <a:srgbClr val="434343"/>
                </a:solidFill>
              </a:defRPr>
            </a:lvl9pPr>
          </a:lstStyle>
          <a:p/>
        </p:txBody>
      </p:sp>
      <p:sp>
        <p:nvSpPr>
          <p:cNvPr id="88" name="Google Shape;88;p4"/>
          <p:cNvSpPr/>
          <p:nvPr/>
        </p:nvSpPr>
        <p:spPr>
          <a:xfrm rot="10800000">
            <a:off x="-298736" y="4615236"/>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4"/>
          <p:cNvGrpSpPr/>
          <p:nvPr/>
        </p:nvGrpSpPr>
        <p:grpSpPr>
          <a:xfrm>
            <a:off x="7925857" y="2810472"/>
            <a:ext cx="2315814" cy="2493939"/>
            <a:chOff x="7925857" y="2734272"/>
            <a:chExt cx="2315814" cy="2493939"/>
          </a:xfrm>
        </p:grpSpPr>
        <p:sp>
          <p:nvSpPr>
            <p:cNvPr id="90" name="Google Shape;90;p4"/>
            <p:cNvSpPr/>
            <p:nvPr/>
          </p:nvSpPr>
          <p:spPr>
            <a:xfrm flipH="1">
              <a:off x="8221474" y="3832066"/>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flipH="1">
              <a:off x="8590517" y="2734272"/>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flipH="1">
              <a:off x="7925857" y="423433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4"/>
          <p:cNvSpPr/>
          <p:nvPr/>
        </p:nvSpPr>
        <p:spPr>
          <a:xfrm flipH="1">
            <a:off x="8170208" y="4427243"/>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4"/>
          <p:cNvGrpSpPr/>
          <p:nvPr/>
        </p:nvGrpSpPr>
        <p:grpSpPr>
          <a:xfrm>
            <a:off x="-298822" y="4156855"/>
            <a:ext cx="1018818" cy="1179081"/>
            <a:chOff x="-298822" y="4080655"/>
            <a:chExt cx="1018818" cy="1179081"/>
          </a:xfrm>
        </p:grpSpPr>
        <p:sp>
          <p:nvSpPr>
            <p:cNvPr id="95" name="Google Shape;95;p4"/>
            <p:cNvSpPr/>
            <p:nvPr/>
          </p:nvSpPr>
          <p:spPr>
            <a:xfrm flipH="1">
              <a:off x="-298822" y="4080655"/>
              <a:ext cx="808921" cy="117908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flipH="1">
              <a:off x="132695" y="4403211"/>
              <a:ext cx="587301" cy="856521"/>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2035119" y="4427257"/>
            <a:ext cx="4525247" cy="711691"/>
            <a:chOff x="2035119" y="4351057"/>
            <a:chExt cx="4525247" cy="711691"/>
          </a:xfrm>
        </p:grpSpPr>
        <p:sp>
          <p:nvSpPr>
            <p:cNvPr id="98" name="Google Shape;98;p4"/>
            <p:cNvSpPr/>
            <p:nvPr/>
          </p:nvSpPr>
          <p:spPr>
            <a:xfrm flipH="1">
              <a:off x="6174094" y="4351057"/>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flipH="1">
              <a:off x="2035119" y="4876161"/>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flipH="1">
              <a:off x="4131913" y="487616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p:nvPr/>
        </p:nvSpPr>
        <p:spPr>
          <a:xfrm>
            <a:off x="4161450" y="1475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flipH="1" rot="10800000">
            <a:off x="8590513" y="1577469"/>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flipH="1" rot="10800000">
            <a:off x="-483350" y="2869913"/>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flipH="1" rot="10800000">
            <a:off x="-1115998" y="14752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txBox="1"/>
          <p:nvPr>
            <p:ph type="title"/>
          </p:nvPr>
        </p:nvSpPr>
        <p:spPr>
          <a:xfrm>
            <a:off x="713228" y="394350"/>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5"/>
          <p:cNvSpPr txBox="1"/>
          <p:nvPr>
            <p:ph idx="1" type="subTitle"/>
          </p:nvPr>
        </p:nvSpPr>
        <p:spPr>
          <a:xfrm>
            <a:off x="856749" y="1436600"/>
            <a:ext cx="3326100" cy="519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b="1" sz="2000">
                <a:solidFill>
                  <a:schemeClr val="dk1"/>
                </a:solidFill>
                <a:latin typeface="Hammersmith One"/>
                <a:ea typeface="Hammersmith One"/>
                <a:cs typeface="Hammersmith One"/>
                <a:sym typeface="Hammersmith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8" name="Google Shape;108;p5"/>
          <p:cNvSpPr txBox="1"/>
          <p:nvPr>
            <p:ph idx="2" type="subTitle"/>
          </p:nvPr>
        </p:nvSpPr>
        <p:spPr>
          <a:xfrm>
            <a:off x="4961151" y="1436600"/>
            <a:ext cx="3326100" cy="51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000">
                <a:solidFill>
                  <a:schemeClr val="dk1"/>
                </a:solidFill>
                <a:latin typeface="Hammersmith One"/>
                <a:ea typeface="Hammersmith One"/>
                <a:cs typeface="Hammersmith One"/>
                <a:sym typeface="Hammersmith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9" name="Google Shape;109;p5"/>
          <p:cNvSpPr txBox="1"/>
          <p:nvPr>
            <p:ph idx="3" type="subTitle"/>
          </p:nvPr>
        </p:nvSpPr>
        <p:spPr>
          <a:xfrm>
            <a:off x="856749" y="1934000"/>
            <a:ext cx="3326100" cy="230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Char char="●"/>
              <a:defRPr>
                <a:solidFill>
                  <a:schemeClr val="dk1"/>
                </a:solidFill>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110" name="Google Shape;110;p5"/>
          <p:cNvSpPr txBox="1"/>
          <p:nvPr>
            <p:ph idx="4" type="subTitle"/>
          </p:nvPr>
        </p:nvSpPr>
        <p:spPr>
          <a:xfrm>
            <a:off x="4961151" y="1934000"/>
            <a:ext cx="3326100" cy="230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Char char="●"/>
              <a:defRPr>
                <a:solidFill>
                  <a:schemeClr val="dk1"/>
                </a:solidFill>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111" name="Google Shape;111;p5"/>
          <p:cNvSpPr txBox="1"/>
          <p:nvPr>
            <p:ph type="title"/>
          </p:nvPr>
        </p:nvSpPr>
        <p:spPr>
          <a:xfrm>
            <a:off x="713218" y="394425"/>
            <a:ext cx="7715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5"/>
          <p:cNvSpPr/>
          <p:nvPr/>
        </p:nvSpPr>
        <p:spPr>
          <a:xfrm>
            <a:off x="490675" y="4917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flipH="1" rot="10800000">
            <a:off x="-1365718" y="4603899"/>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flipH="1" rot="10800000">
            <a:off x="-1218375" y="2265291"/>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flipH="1" rot="10800000">
            <a:off x="7003852" y="47129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6"/>
          <p:cNvSpPr txBox="1"/>
          <p:nvPr>
            <p:ph type="title"/>
          </p:nvPr>
        </p:nvSpPr>
        <p:spPr>
          <a:xfrm>
            <a:off x="713224" y="394250"/>
            <a:ext cx="771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6"/>
          <p:cNvSpPr/>
          <p:nvPr/>
        </p:nvSpPr>
        <p:spPr>
          <a:xfrm flipH="1" rot="10800000">
            <a:off x="-1994143" y="146637"/>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flipH="1" rot="10800000">
            <a:off x="-762675" y="4285054"/>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flipH="1" rot="10800000">
            <a:off x="7689652" y="204270"/>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7"/>
          <p:cNvSpPr txBox="1"/>
          <p:nvPr>
            <p:ph idx="1" type="subTitle"/>
          </p:nvPr>
        </p:nvSpPr>
        <p:spPr>
          <a:xfrm>
            <a:off x="713225" y="2193750"/>
            <a:ext cx="4581300" cy="132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3" name="Google Shape;123;p7"/>
          <p:cNvSpPr txBox="1"/>
          <p:nvPr>
            <p:ph type="title"/>
          </p:nvPr>
        </p:nvSpPr>
        <p:spPr>
          <a:xfrm>
            <a:off x="713225" y="1621050"/>
            <a:ext cx="4581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4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4" name="Google Shape;124;p7"/>
          <p:cNvGrpSpPr/>
          <p:nvPr/>
        </p:nvGrpSpPr>
        <p:grpSpPr>
          <a:xfrm flipH="1" rot="233892">
            <a:off x="-1019041" y="3738259"/>
            <a:ext cx="6426138" cy="2281122"/>
            <a:chOff x="5935091" y="4995712"/>
            <a:chExt cx="3772667" cy="1528654"/>
          </a:xfrm>
        </p:grpSpPr>
        <p:sp>
          <p:nvSpPr>
            <p:cNvPr id="125" name="Google Shape;125;p7"/>
            <p:cNvSpPr/>
            <p:nvPr/>
          </p:nvSpPr>
          <p:spPr>
            <a:xfrm>
              <a:off x="5935091" y="4995712"/>
              <a:ext cx="3772667" cy="1528654"/>
            </a:xfrm>
            <a:custGeom>
              <a:rect b="b" l="l" r="r" t="t"/>
              <a:pathLst>
                <a:path extrusionOk="0" h="31436" w="77583">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7174873" y="5046096"/>
              <a:ext cx="1530837" cy="1256699"/>
            </a:xfrm>
            <a:custGeom>
              <a:rect b="b" l="l" r="r" t="t"/>
              <a:pathLst>
                <a:path extrusionOk="0" h="22002" w="3117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6183906" y="5196635"/>
              <a:ext cx="1624121" cy="998382"/>
            </a:xfrm>
            <a:custGeom>
              <a:rect b="b" l="l" r="r" t="t"/>
              <a:pathLst>
                <a:path extrusionOk="0" h="9532" w="15072">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6958886" y="4995712"/>
              <a:ext cx="2204382" cy="610178"/>
            </a:xfrm>
            <a:custGeom>
              <a:rect b="b" l="l" r="r" t="t"/>
              <a:pathLst>
                <a:path extrusionOk="0" h="12548" w="45332">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7"/>
          <p:cNvSpPr/>
          <p:nvPr/>
        </p:nvSpPr>
        <p:spPr>
          <a:xfrm flipH="1" rot="10800000">
            <a:off x="-987423" y="21695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3696250" y="2690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flipH="1" rot="10800000">
            <a:off x="-1213987" y="2544869"/>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8"/>
          <p:cNvSpPr/>
          <p:nvPr/>
        </p:nvSpPr>
        <p:spPr>
          <a:xfrm flipH="1" rot="10800000">
            <a:off x="-931525" y="4551411"/>
            <a:ext cx="10399036" cy="720766"/>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6898809" y="4888536"/>
            <a:ext cx="234846" cy="186587"/>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8"/>
          <p:cNvGrpSpPr/>
          <p:nvPr/>
        </p:nvGrpSpPr>
        <p:grpSpPr>
          <a:xfrm>
            <a:off x="6826868" y="2913689"/>
            <a:ext cx="2791218" cy="2374537"/>
            <a:chOff x="6826868" y="2913689"/>
            <a:chExt cx="2791218" cy="2374537"/>
          </a:xfrm>
        </p:grpSpPr>
        <p:sp>
          <p:nvSpPr>
            <p:cNvPr id="136" name="Google Shape;136;p8"/>
            <p:cNvSpPr/>
            <p:nvPr/>
          </p:nvSpPr>
          <p:spPr>
            <a:xfrm flipH="1">
              <a:off x="8251701" y="3295213"/>
              <a:ext cx="1366384" cy="1993013"/>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flipH="1">
              <a:off x="7047296" y="2913689"/>
              <a:ext cx="1582769" cy="2309496"/>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flipH="1">
              <a:off x="7955086" y="3778405"/>
              <a:ext cx="1009797" cy="1472085"/>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flipH="1">
              <a:off x="6826868" y="4051563"/>
              <a:ext cx="771859" cy="1126365"/>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8"/>
          <p:cNvGrpSpPr/>
          <p:nvPr/>
        </p:nvGrpSpPr>
        <p:grpSpPr>
          <a:xfrm>
            <a:off x="1968795" y="4286619"/>
            <a:ext cx="4521966" cy="856879"/>
            <a:chOff x="1968795" y="4286619"/>
            <a:chExt cx="4521966" cy="856879"/>
          </a:xfrm>
        </p:grpSpPr>
        <p:sp>
          <p:nvSpPr>
            <p:cNvPr id="141" name="Google Shape;141;p8"/>
            <p:cNvSpPr/>
            <p:nvPr/>
          </p:nvSpPr>
          <p:spPr>
            <a:xfrm>
              <a:off x="6256636" y="4956911"/>
              <a:ext cx="234126" cy="186587"/>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8"/>
            <p:cNvGrpSpPr/>
            <p:nvPr/>
          </p:nvGrpSpPr>
          <p:grpSpPr>
            <a:xfrm>
              <a:off x="1968795" y="4286619"/>
              <a:ext cx="1025885" cy="455625"/>
              <a:chOff x="1968795" y="4286619"/>
              <a:chExt cx="1025885" cy="455625"/>
            </a:xfrm>
          </p:grpSpPr>
          <p:sp>
            <p:nvSpPr>
              <p:cNvPr id="143" name="Google Shape;143;p8"/>
              <p:cNvSpPr/>
              <p:nvPr/>
            </p:nvSpPr>
            <p:spPr>
              <a:xfrm>
                <a:off x="2608409" y="4363432"/>
                <a:ext cx="386272" cy="307616"/>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flipH="1">
                <a:off x="1968795" y="4286619"/>
                <a:ext cx="572119" cy="455625"/>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flipH="1">
                <a:off x="2327302" y="4461824"/>
                <a:ext cx="347838" cy="27636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8"/>
            <p:cNvSpPr/>
            <p:nvPr/>
          </p:nvSpPr>
          <p:spPr>
            <a:xfrm flipH="1">
              <a:off x="4034912" y="4773607"/>
              <a:ext cx="346771" cy="27636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8"/>
          <p:cNvGrpSpPr/>
          <p:nvPr/>
        </p:nvGrpSpPr>
        <p:grpSpPr>
          <a:xfrm>
            <a:off x="-1013804" y="2401410"/>
            <a:ext cx="2901252" cy="3124407"/>
            <a:chOff x="-1642997" y="-2818828"/>
            <a:chExt cx="2315814" cy="2493939"/>
          </a:xfrm>
        </p:grpSpPr>
        <p:sp>
          <p:nvSpPr>
            <p:cNvPr id="148" name="Google Shape;148;p8"/>
            <p:cNvSpPr/>
            <p:nvPr/>
          </p:nvSpPr>
          <p:spPr>
            <a:xfrm>
              <a:off x="-545327" y="-1721034"/>
              <a:ext cx="922528" cy="1345586"/>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642997" y="-2818828"/>
              <a:ext cx="1651154" cy="2409221"/>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8957" y="-1318770"/>
              <a:ext cx="681775" cy="993881"/>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92662" y="-1202057"/>
              <a:ext cx="521128" cy="760467"/>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b="1"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53" name="Google Shape;153;p8"/>
          <p:cNvSpPr/>
          <p:nvPr/>
        </p:nvSpPr>
        <p:spPr>
          <a:xfrm>
            <a:off x="490675" y="491725"/>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flipH="1" rot="10800000">
            <a:off x="-1598893" y="1372274"/>
            <a:ext cx="3176000" cy="612328"/>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flipH="1" rot="10800000">
            <a:off x="7195875" y="285366"/>
            <a:ext cx="1709060" cy="301871"/>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9"/>
          <p:cNvSpPr/>
          <p:nvPr/>
        </p:nvSpPr>
        <p:spPr>
          <a:xfrm>
            <a:off x="665588" y="3275113"/>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61787" y="3994739"/>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654912" y="4021291"/>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flipH="1" rot="10800000">
            <a:off x="-627513" y="4462712"/>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9"/>
          <p:cNvGrpSpPr/>
          <p:nvPr/>
        </p:nvGrpSpPr>
        <p:grpSpPr>
          <a:xfrm>
            <a:off x="5" y="4079661"/>
            <a:ext cx="1515538" cy="1242189"/>
            <a:chOff x="-3000258" y="8"/>
            <a:chExt cx="723718" cy="593157"/>
          </a:xfrm>
        </p:grpSpPr>
        <p:sp>
          <p:nvSpPr>
            <p:cNvPr id="162" name="Google Shape;162;p9"/>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9"/>
          <p:cNvSpPr/>
          <p:nvPr/>
        </p:nvSpPr>
        <p:spPr>
          <a:xfrm>
            <a:off x="7908736" y="4308708"/>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7169813" y="4448913"/>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flipH="1" rot="10800000">
            <a:off x="-34412" y="5558469"/>
            <a:ext cx="9897328" cy="1412016"/>
          </a:xfrm>
          <a:custGeom>
            <a:rect b="b" l="l" r="r" t="t"/>
            <a:pathLst>
              <a:path extrusionOk="0" h="17091" w="136144">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flipH="1" rot="10800000">
            <a:off x="-654900" y="5394316"/>
            <a:ext cx="10453811" cy="1528694"/>
          </a:xfrm>
          <a:custGeom>
            <a:rect b="b" l="l" r="r" t="t"/>
            <a:pathLst>
              <a:path extrusionOk="0" h="16930" w="138484">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627513" y="5415262"/>
            <a:ext cx="10399036" cy="946150"/>
          </a:xfrm>
          <a:custGeom>
            <a:rect b="b" l="l" r="r" t="t"/>
            <a:pathLst>
              <a:path extrusionOk="0" h="10099" w="139444">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9"/>
          <p:cNvGrpSpPr/>
          <p:nvPr/>
        </p:nvGrpSpPr>
        <p:grpSpPr>
          <a:xfrm flipH="1" rot="10800000">
            <a:off x="27380" y="5643374"/>
            <a:ext cx="1515538" cy="1242189"/>
            <a:chOff x="-3000258" y="8"/>
            <a:chExt cx="723718" cy="593157"/>
          </a:xfrm>
        </p:grpSpPr>
        <p:sp>
          <p:nvSpPr>
            <p:cNvPr id="175" name="Google Shape;175;p9"/>
            <p:cNvSpPr/>
            <p:nvPr/>
          </p:nvSpPr>
          <p:spPr>
            <a:xfrm>
              <a:off x="-2951826" y="139032"/>
              <a:ext cx="311362" cy="454132"/>
            </a:xfrm>
            <a:custGeom>
              <a:rect b="b" l="l" r="r" t="t"/>
              <a:pathLst>
                <a:path extrusionOk="0" h="9339" w="6403">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2726682" y="8"/>
              <a:ext cx="360670" cy="526247"/>
            </a:xfrm>
            <a:custGeom>
              <a:rect b="b" l="l" r="r" t="t"/>
              <a:pathLst>
                <a:path extrusionOk="0" h="10822" w="7417">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2802978" y="197044"/>
              <a:ext cx="230105" cy="335432"/>
            </a:xfrm>
            <a:custGeom>
              <a:rect b="b" l="l" r="r" t="t"/>
              <a:pathLst>
                <a:path extrusionOk="0" h="6898" w="4732">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2491667" y="259287"/>
              <a:ext cx="175886" cy="256656"/>
            </a:xfrm>
            <a:custGeom>
              <a:rect b="b" l="l" r="r" t="t"/>
              <a:pathLst>
                <a:path extrusionOk="0" h="5278" w="3617">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2969672" y="411490"/>
              <a:ext cx="130370" cy="103820"/>
            </a:xfrm>
            <a:custGeom>
              <a:rect b="b" l="l" r="r" t="t"/>
              <a:pathLst>
                <a:path extrusionOk="0" h="2135" w="2681">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3000258" y="451413"/>
              <a:ext cx="79263" cy="62973"/>
            </a:xfrm>
            <a:custGeom>
              <a:rect b="b" l="l" r="r" t="t"/>
              <a:pathLst>
                <a:path extrusionOk="0" h="1295" w="163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2355560" y="457880"/>
              <a:ext cx="79020" cy="62973"/>
            </a:xfrm>
            <a:custGeom>
              <a:rect b="b" l="l" r="r" t="t"/>
              <a:pathLst>
                <a:path extrusionOk="0" h="1295" w="1625">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9"/>
          <p:cNvSpPr/>
          <p:nvPr/>
        </p:nvSpPr>
        <p:spPr>
          <a:xfrm flipH="1" rot="10800000">
            <a:off x="7936111" y="5631496"/>
            <a:ext cx="703226" cy="1025021"/>
          </a:xfrm>
          <a:custGeom>
            <a:rect b="b" l="l" r="r" t="t"/>
            <a:pathLst>
              <a:path extrusionOk="0" h="8422" w="5778">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flipH="1" rot="10800000">
            <a:off x="7197188" y="5771705"/>
            <a:ext cx="510563" cy="744606"/>
          </a:xfrm>
          <a:custGeom>
            <a:rect b="b" l="l" r="r" t="t"/>
            <a:pathLst>
              <a:path extrusionOk="0" h="6118" w="4195">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928950" y="5415242"/>
            <a:ext cx="11306700" cy="27918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txBox="1"/>
          <p:nvPr>
            <p:ph idx="1" type="subTitle"/>
          </p:nvPr>
        </p:nvSpPr>
        <p:spPr>
          <a:xfrm>
            <a:off x="2970975" y="1957525"/>
            <a:ext cx="4709400" cy="143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solidFill>
                  <a:srgbClr val="13042D"/>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6" name="Google Shape;186;p9"/>
          <p:cNvSpPr txBox="1"/>
          <p:nvPr>
            <p:ph type="title"/>
          </p:nvPr>
        </p:nvSpPr>
        <p:spPr>
          <a:xfrm>
            <a:off x="2970979" y="1377425"/>
            <a:ext cx="4709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200">
                <a:solidFill>
                  <a:srgbClr val="13042D"/>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 name="Google Shape;187;p9"/>
          <p:cNvSpPr/>
          <p:nvPr/>
        </p:nvSpPr>
        <p:spPr>
          <a:xfrm flipH="1" rot="10800000">
            <a:off x="354250" y="29095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flipH="1" rot="10800000">
            <a:off x="-1137362" y="2861644"/>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flipH="1" rot="10800000">
            <a:off x="8266475" y="3387613"/>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flipH="1" rot="10800000">
            <a:off x="7610902" y="96558"/>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10"/>
          <p:cNvSpPr txBox="1"/>
          <p:nvPr>
            <p:ph type="title"/>
          </p:nvPr>
        </p:nvSpPr>
        <p:spPr>
          <a:xfrm>
            <a:off x="713225" y="539500"/>
            <a:ext cx="7717800" cy="57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2500">
                <a:solidFill>
                  <a:schemeClr val="dk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Hammersmith One"/>
              <a:buNone/>
              <a:defRPr sz="3000">
                <a:solidFill>
                  <a:schemeClr val="dk1"/>
                </a:solidFill>
                <a:latin typeface="Hammersmith One"/>
                <a:ea typeface="Hammersmith One"/>
                <a:cs typeface="Hammersmith One"/>
                <a:sym typeface="Hammersmith One"/>
              </a:defRPr>
            </a:lvl1pPr>
            <a:lvl2pPr lvl="1"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2pPr>
            <a:lvl3pPr lvl="2"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3pPr>
            <a:lvl4pPr lvl="3"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4pPr>
            <a:lvl5pPr lvl="4"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5pPr>
            <a:lvl6pPr lvl="5"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6pPr>
            <a:lvl7pPr lvl="6"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7pPr>
            <a:lvl8pPr lvl="7"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8pPr>
            <a:lvl9pPr lvl="8"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1pPr>
            <a:lvl2pPr indent="-330200" lvl="1" marL="9144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2pPr>
            <a:lvl3pPr indent="-330200" lvl="2" marL="13716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3pPr>
            <a:lvl4pPr indent="-330200" lvl="3" marL="18288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4pPr>
            <a:lvl5pPr indent="-330200" lvl="4" marL="22860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5pPr>
            <a:lvl6pPr indent="-330200" lvl="5" marL="27432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6pPr>
            <a:lvl7pPr indent="-330200" lvl="6" marL="32004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7pPr>
            <a:lvl8pPr indent="-330200" lvl="7" marL="36576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8pPr>
            <a:lvl9pPr indent="-330200" lvl="8" marL="4114800">
              <a:lnSpc>
                <a:spcPct val="115000"/>
              </a:lnSpc>
              <a:spcBef>
                <a:spcPts val="1600"/>
              </a:spcBef>
              <a:spcAft>
                <a:spcPts val="1600"/>
              </a:spcAft>
              <a:buClr>
                <a:schemeClr val="dk1"/>
              </a:buClr>
              <a:buSzPts val="1600"/>
              <a:buFont typeface="Fira Sans"/>
              <a:buChar char="■"/>
              <a:defRPr sz="1600">
                <a:solidFill>
                  <a:schemeClr val="dk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2.gif"/><Relationship Id="rId4" Type="http://schemas.openxmlformats.org/officeDocument/2006/relationships/image" Target="../media/image3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0.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2.gif"/><Relationship Id="rId4" Type="http://schemas.openxmlformats.org/officeDocument/2006/relationships/image" Target="../media/image5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7.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7.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3.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9.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94.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3.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5.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5.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2.gif"/><Relationship Id="rId4" Type="http://schemas.openxmlformats.org/officeDocument/2006/relationships/image" Target="../media/image66.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48.jpg"/><Relationship Id="rId4" Type="http://schemas.openxmlformats.org/officeDocument/2006/relationships/image" Target="../media/image2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6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6.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61.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65.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22.gif"/><Relationship Id="rId4" Type="http://schemas.openxmlformats.org/officeDocument/2006/relationships/image" Target="../media/image59.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3.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60.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70.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69.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72.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6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75.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64.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62.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71.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93.jp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83.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76.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77.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7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78.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81.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86.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89.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92.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90.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85.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84.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82.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9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91.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88.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87.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95.gi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0"/>
          <p:cNvSpPr txBox="1"/>
          <p:nvPr>
            <p:ph type="ctrTitle"/>
          </p:nvPr>
        </p:nvSpPr>
        <p:spPr>
          <a:xfrm>
            <a:off x="708900" y="539500"/>
            <a:ext cx="7726200" cy="16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t>Microinteractions Redesign</a:t>
            </a:r>
            <a:endParaRPr sz="4600"/>
          </a:p>
        </p:txBody>
      </p:sp>
      <p:sp>
        <p:nvSpPr>
          <p:cNvPr id="616" name="Google Shape;616;p30"/>
          <p:cNvSpPr txBox="1"/>
          <p:nvPr>
            <p:ph idx="1" type="subTitle"/>
          </p:nvPr>
        </p:nvSpPr>
        <p:spPr>
          <a:xfrm>
            <a:off x="1477050" y="2266319"/>
            <a:ext cx="61899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Mobile Application Komoot</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sz="1400"/>
              <a:t>Prototyping of Interactive Systems</a:t>
            </a:r>
            <a:endParaRPr sz="1400"/>
          </a:p>
          <a:p>
            <a:pPr indent="0" lvl="0" marL="0" rtl="0" algn="ctr">
              <a:spcBef>
                <a:spcPts val="0"/>
              </a:spcBef>
              <a:spcAft>
                <a:spcPts val="0"/>
              </a:spcAft>
              <a:buNone/>
            </a:pPr>
            <a:r>
              <a:rPr lang="en" sz="1400"/>
              <a:t>18th of January, 2024</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en" sz="1400"/>
              <a:t>Iris de Wit</a:t>
            </a:r>
            <a:endParaRPr sz="1400"/>
          </a:p>
        </p:txBody>
      </p:sp>
      <p:sp>
        <p:nvSpPr>
          <p:cNvPr id="617" name="Google Shape;617;p30"/>
          <p:cNvSpPr/>
          <p:nvPr/>
        </p:nvSpPr>
        <p:spPr>
          <a:xfrm>
            <a:off x="560813" y="1385027"/>
            <a:ext cx="445113" cy="352745"/>
          </a:xfrm>
          <a:custGeom>
            <a:rect b="b" l="l" r="r" t="t"/>
            <a:pathLst>
              <a:path extrusionOk="0" h="3922" w="4949">
                <a:moveTo>
                  <a:pt x="30" y="0"/>
                </a:moveTo>
                <a:cubicBezTo>
                  <a:pt x="24" y="0"/>
                  <a:pt x="19" y="3"/>
                  <a:pt x="13" y="8"/>
                </a:cubicBezTo>
                <a:cubicBezTo>
                  <a:pt x="4" y="17"/>
                  <a:pt x="0" y="34"/>
                  <a:pt x="13" y="43"/>
                </a:cubicBezTo>
                <a:cubicBezTo>
                  <a:pt x="218" y="295"/>
                  <a:pt x="415" y="560"/>
                  <a:pt x="599" y="825"/>
                </a:cubicBezTo>
                <a:cubicBezTo>
                  <a:pt x="783" y="1091"/>
                  <a:pt x="954" y="1369"/>
                  <a:pt x="1108" y="1655"/>
                </a:cubicBezTo>
                <a:cubicBezTo>
                  <a:pt x="1262" y="1937"/>
                  <a:pt x="1382" y="2237"/>
                  <a:pt x="1459" y="2545"/>
                </a:cubicBezTo>
                <a:cubicBezTo>
                  <a:pt x="1501" y="2695"/>
                  <a:pt x="1518" y="2849"/>
                  <a:pt x="1510" y="3007"/>
                </a:cubicBezTo>
                <a:cubicBezTo>
                  <a:pt x="1506" y="3137"/>
                  <a:pt x="1475" y="3263"/>
                  <a:pt x="1414" y="3377"/>
                </a:cubicBezTo>
                <a:lnTo>
                  <a:pt x="1414" y="3377"/>
                </a:lnTo>
                <a:lnTo>
                  <a:pt x="1412" y="3379"/>
                </a:lnTo>
                <a:lnTo>
                  <a:pt x="1399" y="3392"/>
                </a:lnTo>
                <a:lnTo>
                  <a:pt x="1386" y="3409"/>
                </a:lnTo>
                <a:lnTo>
                  <a:pt x="1393" y="3414"/>
                </a:lnTo>
                <a:lnTo>
                  <a:pt x="1393" y="3414"/>
                </a:lnTo>
                <a:cubicBezTo>
                  <a:pt x="1392" y="3415"/>
                  <a:pt x="1391" y="3416"/>
                  <a:pt x="1390" y="3417"/>
                </a:cubicBezTo>
                <a:lnTo>
                  <a:pt x="1382" y="3426"/>
                </a:lnTo>
                <a:cubicBezTo>
                  <a:pt x="1342" y="3510"/>
                  <a:pt x="1412" y="3586"/>
                  <a:pt x="1484" y="3586"/>
                </a:cubicBezTo>
                <a:cubicBezTo>
                  <a:pt x="1515" y="3586"/>
                  <a:pt x="1546" y="3573"/>
                  <a:pt x="1570" y="3541"/>
                </a:cubicBezTo>
                <a:lnTo>
                  <a:pt x="1574" y="3537"/>
                </a:lnTo>
                <a:lnTo>
                  <a:pt x="1583" y="3529"/>
                </a:lnTo>
                <a:lnTo>
                  <a:pt x="1595" y="3516"/>
                </a:lnTo>
                <a:lnTo>
                  <a:pt x="1634" y="3482"/>
                </a:lnTo>
                <a:cubicBezTo>
                  <a:pt x="1660" y="3460"/>
                  <a:pt x="1685" y="3439"/>
                  <a:pt x="1715" y="3422"/>
                </a:cubicBezTo>
                <a:cubicBezTo>
                  <a:pt x="1745" y="3405"/>
                  <a:pt x="1775" y="3383"/>
                  <a:pt x="1805" y="3366"/>
                </a:cubicBezTo>
                <a:lnTo>
                  <a:pt x="1903" y="3323"/>
                </a:lnTo>
                <a:cubicBezTo>
                  <a:pt x="1933" y="3310"/>
                  <a:pt x="1968" y="3298"/>
                  <a:pt x="2002" y="3289"/>
                </a:cubicBezTo>
                <a:lnTo>
                  <a:pt x="2053" y="3272"/>
                </a:lnTo>
                <a:lnTo>
                  <a:pt x="2104" y="3259"/>
                </a:lnTo>
                <a:lnTo>
                  <a:pt x="2211" y="3233"/>
                </a:lnTo>
                <a:cubicBezTo>
                  <a:pt x="2246" y="3229"/>
                  <a:pt x="2284" y="3225"/>
                  <a:pt x="2318" y="3221"/>
                </a:cubicBezTo>
                <a:lnTo>
                  <a:pt x="2425" y="3208"/>
                </a:lnTo>
                <a:lnTo>
                  <a:pt x="2648" y="3208"/>
                </a:lnTo>
                <a:cubicBezTo>
                  <a:pt x="2686" y="3208"/>
                  <a:pt x="2725" y="3216"/>
                  <a:pt x="2759" y="3216"/>
                </a:cubicBezTo>
                <a:lnTo>
                  <a:pt x="2870" y="3225"/>
                </a:lnTo>
                <a:cubicBezTo>
                  <a:pt x="2909" y="3225"/>
                  <a:pt x="2947" y="3229"/>
                  <a:pt x="2981" y="3238"/>
                </a:cubicBezTo>
                <a:lnTo>
                  <a:pt x="3204" y="3276"/>
                </a:lnTo>
                <a:cubicBezTo>
                  <a:pt x="3242" y="3281"/>
                  <a:pt x="3276" y="3289"/>
                  <a:pt x="3315" y="3302"/>
                </a:cubicBezTo>
                <a:lnTo>
                  <a:pt x="3422" y="3328"/>
                </a:lnTo>
                <a:cubicBezTo>
                  <a:pt x="3495" y="3349"/>
                  <a:pt x="3567" y="3362"/>
                  <a:pt x="3640" y="3387"/>
                </a:cubicBezTo>
                <a:lnTo>
                  <a:pt x="3854" y="3460"/>
                </a:lnTo>
                <a:cubicBezTo>
                  <a:pt x="3927" y="3486"/>
                  <a:pt x="3999" y="3507"/>
                  <a:pt x="4068" y="3537"/>
                </a:cubicBezTo>
                <a:lnTo>
                  <a:pt x="4277" y="3627"/>
                </a:lnTo>
                <a:cubicBezTo>
                  <a:pt x="4346" y="3657"/>
                  <a:pt x="4419" y="3683"/>
                  <a:pt x="4487" y="3717"/>
                </a:cubicBezTo>
                <a:lnTo>
                  <a:pt x="4898" y="3918"/>
                </a:lnTo>
                <a:cubicBezTo>
                  <a:pt x="4902" y="3920"/>
                  <a:pt x="4907" y="3921"/>
                  <a:pt x="4911" y="3921"/>
                </a:cubicBezTo>
                <a:cubicBezTo>
                  <a:pt x="4937" y="3921"/>
                  <a:pt x="4949" y="3882"/>
                  <a:pt x="4923" y="3871"/>
                </a:cubicBezTo>
                <a:lnTo>
                  <a:pt x="4517" y="3648"/>
                </a:lnTo>
                <a:cubicBezTo>
                  <a:pt x="4453" y="3610"/>
                  <a:pt x="4380" y="3580"/>
                  <a:pt x="4312" y="3550"/>
                </a:cubicBezTo>
                <a:lnTo>
                  <a:pt x="4102" y="3452"/>
                </a:lnTo>
                <a:cubicBezTo>
                  <a:pt x="4034" y="3413"/>
                  <a:pt x="3961" y="3387"/>
                  <a:pt x="3888" y="3362"/>
                </a:cubicBezTo>
                <a:lnTo>
                  <a:pt x="3674" y="3276"/>
                </a:lnTo>
                <a:cubicBezTo>
                  <a:pt x="3602" y="3246"/>
                  <a:pt x="3529" y="3229"/>
                  <a:pt x="3452" y="3204"/>
                </a:cubicBezTo>
                <a:lnTo>
                  <a:pt x="3341" y="3169"/>
                </a:lnTo>
                <a:cubicBezTo>
                  <a:pt x="3306" y="3161"/>
                  <a:pt x="3268" y="3148"/>
                  <a:pt x="3229" y="3139"/>
                </a:cubicBezTo>
                <a:lnTo>
                  <a:pt x="3003" y="3092"/>
                </a:lnTo>
                <a:cubicBezTo>
                  <a:pt x="2964" y="3084"/>
                  <a:pt x="2926" y="3075"/>
                  <a:pt x="2887" y="3071"/>
                </a:cubicBezTo>
                <a:lnTo>
                  <a:pt x="2772" y="3058"/>
                </a:lnTo>
                <a:cubicBezTo>
                  <a:pt x="2733" y="3054"/>
                  <a:pt x="2690" y="3045"/>
                  <a:pt x="2652" y="3045"/>
                </a:cubicBezTo>
                <a:lnTo>
                  <a:pt x="2536" y="3041"/>
                </a:lnTo>
                <a:lnTo>
                  <a:pt x="2417" y="3037"/>
                </a:lnTo>
                <a:lnTo>
                  <a:pt x="2297" y="3045"/>
                </a:lnTo>
                <a:cubicBezTo>
                  <a:pt x="2258" y="3050"/>
                  <a:pt x="2216" y="3050"/>
                  <a:pt x="2177" y="3054"/>
                </a:cubicBezTo>
                <a:lnTo>
                  <a:pt x="2057" y="3075"/>
                </a:lnTo>
                <a:lnTo>
                  <a:pt x="1998" y="3088"/>
                </a:lnTo>
                <a:lnTo>
                  <a:pt x="1942" y="3101"/>
                </a:lnTo>
                <a:cubicBezTo>
                  <a:pt x="1903" y="3114"/>
                  <a:pt x="1861" y="3122"/>
                  <a:pt x="1822" y="3139"/>
                </a:cubicBezTo>
                <a:lnTo>
                  <a:pt x="1711" y="3186"/>
                </a:lnTo>
                <a:cubicBezTo>
                  <a:pt x="1703" y="3190"/>
                  <a:pt x="1694" y="3194"/>
                  <a:pt x="1686" y="3198"/>
                </a:cubicBezTo>
                <a:lnTo>
                  <a:pt x="1686" y="3198"/>
                </a:lnTo>
                <a:cubicBezTo>
                  <a:pt x="1697" y="3137"/>
                  <a:pt x="1702" y="3074"/>
                  <a:pt x="1702" y="3011"/>
                </a:cubicBezTo>
                <a:cubicBezTo>
                  <a:pt x="1698" y="2840"/>
                  <a:pt x="1672" y="2669"/>
                  <a:pt x="1625" y="2502"/>
                </a:cubicBezTo>
                <a:cubicBezTo>
                  <a:pt x="1527" y="2181"/>
                  <a:pt x="1390" y="1878"/>
                  <a:pt x="1219" y="1591"/>
                </a:cubicBezTo>
                <a:cubicBezTo>
                  <a:pt x="1052" y="1304"/>
                  <a:pt x="873" y="1031"/>
                  <a:pt x="672" y="770"/>
                </a:cubicBezTo>
                <a:cubicBezTo>
                  <a:pt x="479" y="505"/>
                  <a:pt x="270" y="252"/>
                  <a:pt x="51" y="8"/>
                </a:cubicBezTo>
                <a:cubicBezTo>
                  <a:pt x="44" y="4"/>
                  <a:pt x="37" y="0"/>
                  <a:pt x="30"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1210287" y="2575315"/>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flipH="1">
            <a:off x="7666962" y="1982103"/>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flipH="1" rot="10800000">
            <a:off x="5646675" y="2788063"/>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8329100" y="702938"/>
            <a:ext cx="647568" cy="351126"/>
          </a:xfrm>
          <a:custGeom>
            <a:rect b="b" l="l" r="r" t="t"/>
            <a:pathLst>
              <a:path extrusionOk="0" h="3904" w="7200">
                <a:moveTo>
                  <a:pt x="7172" y="0"/>
                </a:moveTo>
                <a:cubicBezTo>
                  <a:pt x="7166" y="0"/>
                  <a:pt x="7160" y="3"/>
                  <a:pt x="7157" y="6"/>
                </a:cubicBezTo>
                <a:lnTo>
                  <a:pt x="6682" y="357"/>
                </a:lnTo>
                <a:cubicBezTo>
                  <a:pt x="6600" y="417"/>
                  <a:pt x="6528" y="481"/>
                  <a:pt x="6455" y="545"/>
                </a:cubicBezTo>
                <a:lnTo>
                  <a:pt x="6228" y="738"/>
                </a:lnTo>
                <a:cubicBezTo>
                  <a:pt x="6151" y="798"/>
                  <a:pt x="6083" y="866"/>
                  <a:pt x="6010" y="935"/>
                </a:cubicBezTo>
                <a:lnTo>
                  <a:pt x="5796" y="1144"/>
                </a:lnTo>
                <a:cubicBezTo>
                  <a:pt x="5762" y="1178"/>
                  <a:pt x="5728" y="1213"/>
                  <a:pt x="5694" y="1251"/>
                </a:cubicBezTo>
                <a:lnTo>
                  <a:pt x="5595" y="1362"/>
                </a:lnTo>
                <a:lnTo>
                  <a:pt x="5497" y="1469"/>
                </a:lnTo>
                <a:lnTo>
                  <a:pt x="5446" y="1525"/>
                </a:lnTo>
                <a:cubicBezTo>
                  <a:pt x="5433" y="1542"/>
                  <a:pt x="5416" y="1563"/>
                  <a:pt x="5403" y="1585"/>
                </a:cubicBezTo>
                <a:lnTo>
                  <a:pt x="5223" y="1820"/>
                </a:lnTo>
                <a:cubicBezTo>
                  <a:pt x="5189" y="1863"/>
                  <a:pt x="5163" y="1901"/>
                  <a:pt x="5138" y="1944"/>
                </a:cubicBezTo>
                <a:lnTo>
                  <a:pt x="5056" y="2072"/>
                </a:lnTo>
                <a:cubicBezTo>
                  <a:pt x="5035" y="2115"/>
                  <a:pt x="5005" y="2158"/>
                  <a:pt x="4979" y="2201"/>
                </a:cubicBezTo>
                <a:lnTo>
                  <a:pt x="4915" y="2337"/>
                </a:lnTo>
                <a:lnTo>
                  <a:pt x="4847" y="2470"/>
                </a:lnTo>
                <a:lnTo>
                  <a:pt x="4791" y="2616"/>
                </a:lnTo>
                <a:cubicBezTo>
                  <a:pt x="4774" y="2663"/>
                  <a:pt x="4753" y="2710"/>
                  <a:pt x="4740" y="2757"/>
                </a:cubicBezTo>
                <a:lnTo>
                  <a:pt x="4701" y="2906"/>
                </a:lnTo>
                <a:lnTo>
                  <a:pt x="4680" y="2979"/>
                </a:lnTo>
                <a:lnTo>
                  <a:pt x="4671" y="3056"/>
                </a:lnTo>
                <a:cubicBezTo>
                  <a:pt x="4663" y="3107"/>
                  <a:pt x="4654" y="3154"/>
                  <a:pt x="4650" y="3210"/>
                </a:cubicBezTo>
                <a:lnTo>
                  <a:pt x="4641" y="3364"/>
                </a:lnTo>
                <a:cubicBezTo>
                  <a:pt x="4641" y="3392"/>
                  <a:pt x="4641" y="3421"/>
                  <a:pt x="4643" y="3450"/>
                </a:cubicBezTo>
                <a:lnTo>
                  <a:pt x="4643" y="3450"/>
                </a:lnTo>
                <a:cubicBezTo>
                  <a:pt x="4567" y="3392"/>
                  <a:pt x="4485" y="3343"/>
                  <a:pt x="4398" y="3304"/>
                </a:cubicBezTo>
                <a:cubicBezTo>
                  <a:pt x="4197" y="3214"/>
                  <a:pt x="3987" y="3150"/>
                  <a:pt x="3769" y="3116"/>
                </a:cubicBezTo>
                <a:cubicBezTo>
                  <a:pt x="3524" y="3081"/>
                  <a:pt x="3276" y="3064"/>
                  <a:pt x="3027" y="3064"/>
                </a:cubicBezTo>
                <a:cubicBezTo>
                  <a:pt x="2849" y="3064"/>
                  <a:pt x="2671" y="3072"/>
                  <a:pt x="2494" y="3090"/>
                </a:cubicBezTo>
                <a:cubicBezTo>
                  <a:pt x="2075" y="3125"/>
                  <a:pt x="1656" y="3189"/>
                  <a:pt x="1245" y="3274"/>
                </a:cubicBezTo>
                <a:cubicBezTo>
                  <a:pt x="830" y="3360"/>
                  <a:pt x="424" y="3458"/>
                  <a:pt x="22" y="3582"/>
                </a:cubicBezTo>
                <a:cubicBezTo>
                  <a:pt x="9" y="3586"/>
                  <a:pt x="1" y="3599"/>
                  <a:pt x="5" y="3612"/>
                </a:cubicBezTo>
                <a:cubicBezTo>
                  <a:pt x="8" y="3623"/>
                  <a:pt x="18" y="3630"/>
                  <a:pt x="30" y="3630"/>
                </a:cubicBezTo>
                <a:cubicBezTo>
                  <a:pt x="33" y="3630"/>
                  <a:pt x="36" y="3630"/>
                  <a:pt x="39" y="3629"/>
                </a:cubicBezTo>
                <a:cubicBezTo>
                  <a:pt x="441" y="3518"/>
                  <a:pt x="852" y="3432"/>
                  <a:pt x="1262" y="3360"/>
                </a:cubicBezTo>
                <a:cubicBezTo>
                  <a:pt x="1673" y="3291"/>
                  <a:pt x="2088" y="3244"/>
                  <a:pt x="2507" y="3219"/>
                </a:cubicBezTo>
                <a:cubicBezTo>
                  <a:pt x="2618" y="3212"/>
                  <a:pt x="2729" y="3208"/>
                  <a:pt x="2840" y="3208"/>
                </a:cubicBezTo>
                <a:cubicBezTo>
                  <a:pt x="3141" y="3208"/>
                  <a:pt x="3442" y="3234"/>
                  <a:pt x="3739" y="3287"/>
                </a:cubicBezTo>
                <a:cubicBezTo>
                  <a:pt x="3936" y="3326"/>
                  <a:pt x="4128" y="3390"/>
                  <a:pt x="4308" y="3480"/>
                </a:cubicBezTo>
                <a:cubicBezTo>
                  <a:pt x="4476" y="3557"/>
                  <a:pt x="4616" y="3682"/>
                  <a:pt x="4722" y="3832"/>
                </a:cubicBezTo>
                <a:lnTo>
                  <a:pt x="4722" y="3832"/>
                </a:lnTo>
                <a:lnTo>
                  <a:pt x="4727" y="3847"/>
                </a:lnTo>
                <a:lnTo>
                  <a:pt x="4731" y="3845"/>
                </a:lnTo>
                <a:lnTo>
                  <a:pt x="4731" y="3845"/>
                </a:lnTo>
                <a:cubicBezTo>
                  <a:pt x="4733" y="3847"/>
                  <a:pt x="4734" y="3849"/>
                  <a:pt x="4736" y="3852"/>
                </a:cubicBezTo>
                <a:lnTo>
                  <a:pt x="4740" y="3856"/>
                </a:lnTo>
                <a:cubicBezTo>
                  <a:pt x="4764" y="3889"/>
                  <a:pt x="4797" y="3903"/>
                  <a:pt x="4829" y="3903"/>
                </a:cubicBezTo>
                <a:cubicBezTo>
                  <a:pt x="4903" y="3903"/>
                  <a:pt x="4973" y="3827"/>
                  <a:pt x="4928" y="3740"/>
                </a:cubicBezTo>
                <a:lnTo>
                  <a:pt x="4924" y="3732"/>
                </a:lnTo>
                <a:lnTo>
                  <a:pt x="4920" y="3719"/>
                </a:lnTo>
                <a:lnTo>
                  <a:pt x="4907" y="3689"/>
                </a:lnTo>
                <a:lnTo>
                  <a:pt x="4890" y="3625"/>
                </a:lnTo>
                <a:cubicBezTo>
                  <a:pt x="4877" y="3582"/>
                  <a:pt x="4868" y="3539"/>
                  <a:pt x="4864" y="3497"/>
                </a:cubicBezTo>
                <a:cubicBezTo>
                  <a:pt x="4860" y="3450"/>
                  <a:pt x="4851" y="3403"/>
                  <a:pt x="4851" y="3360"/>
                </a:cubicBezTo>
                <a:lnTo>
                  <a:pt x="4851" y="3219"/>
                </a:lnTo>
                <a:cubicBezTo>
                  <a:pt x="4855" y="3176"/>
                  <a:pt x="4860" y="3129"/>
                  <a:pt x="4864" y="3082"/>
                </a:cubicBezTo>
                <a:lnTo>
                  <a:pt x="4872" y="3013"/>
                </a:lnTo>
                <a:lnTo>
                  <a:pt x="4890" y="2945"/>
                </a:lnTo>
                <a:lnTo>
                  <a:pt x="4920" y="2808"/>
                </a:lnTo>
                <a:cubicBezTo>
                  <a:pt x="4932" y="2761"/>
                  <a:pt x="4949" y="2718"/>
                  <a:pt x="4962" y="2671"/>
                </a:cubicBezTo>
                <a:lnTo>
                  <a:pt x="5009" y="2539"/>
                </a:lnTo>
                <a:lnTo>
                  <a:pt x="5069" y="2406"/>
                </a:lnTo>
                <a:lnTo>
                  <a:pt x="5129" y="2278"/>
                </a:lnTo>
                <a:cubicBezTo>
                  <a:pt x="5146" y="2231"/>
                  <a:pt x="5176" y="2192"/>
                  <a:pt x="5198" y="2149"/>
                </a:cubicBezTo>
                <a:lnTo>
                  <a:pt x="5270" y="2025"/>
                </a:lnTo>
                <a:cubicBezTo>
                  <a:pt x="5292" y="1982"/>
                  <a:pt x="5317" y="1944"/>
                  <a:pt x="5347" y="1901"/>
                </a:cubicBezTo>
                <a:lnTo>
                  <a:pt x="5514" y="1666"/>
                </a:lnTo>
                <a:cubicBezTo>
                  <a:pt x="5527" y="1645"/>
                  <a:pt x="5540" y="1623"/>
                  <a:pt x="5557" y="1606"/>
                </a:cubicBezTo>
                <a:lnTo>
                  <a:pt x="5600" y="1550"/>
                </a:lnTo>
                <a:lnTo>
                  <a:pt x="5694" y="1439"/>
                </a:lnTo>
                <a:lnTo>
                  <a:pt x="5788" y="1328"/>
                </a:lnTo>
                <a:cubicBezTo>
                  <a:pt x="5818" y="1290"/>
                  <a:pt x="5848" y="1255"/>
                  <a:pt x="5882" y="1221"/>
                </a:cubicBezTo>
                <a:lnTo>
                  <a:pt x="6087" y="1012"/>
                </a:lnTo>
                <a:cubicBezTo>
                  <a:pt x="6156" y="939"/>
                  <a:pt x="6220" y="870"/>
                  <a:pt x="6293" y="806"/>
                </a:cubicBezTo>
                <a:lnTo>
                  <a:pt x="6511" y="609"/>
                </a:lnTo>
                <a:cubicBezTo>
                  <a:pt x="6583" y="545"/>
                  <a:pt x="6652" y="473"/>
                  <a:pt x="6729" y="417"/>
                </a:cubicBezTo>
                <a:lnTo>
                  <a:pt x="7186" y="49"/>
                </a:lnTo>
                <a:cubicBezTo>
                  <a:pt x="7199" y="36"/>
                  <a:pt x="7199" y="23"/>
                  <a:pt x="7191" y="11"/>
                </a:cubicBezTo>
                <a:cubicBezTo>
                  <a:pt x="7186" y="4"/>
                  <a:pt x="7179" y="0"/>
                  <a:pt x="7172"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grpSp>
        <p:nvGrpSpPr>
          <p:cNvPr id="721" name="Google Shape;721;p39"/>
          <p:cNvGrpSpPr/>
          <p:nvPr/>
        </p:nvGrpSpPr>
        <p:grpSpPr>
          <a:xfrm>
            <a:off x="715550" y="1313070"/>
            <a:ext cx="2336549" cy="2044421"/>
            <a:chOff x="714399" y="1335248"/>
            <a:chExt cx="3610800" cy="3009600"/>
          </a:xfrm>
        </p:grpSpPr>
        <p:sp>
          <p:nvSpPr>
            <p:cNvPr id="722" name="Google Shape;722;p39"/>
            <p:cNvSpPr/>
            <p:nvPr/>
          </p:nvSpPr>
          <p:spPr>
            <a:xfrm>
              <a:off x="714399" y="1335248"/>
              <a:ext cx="3610800" cy="3009600"/>
            </a:xfrm>
            <a:prstGeom prst="rect">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a:off x="714399" y="1335248"/>
              <a:ext cx="3610800" cy="3009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39"/>
          <p:cNvGrpSpPr/>
          <p:nvPr/>
        </p:nvGrpSpPr>
        <p:grpSpPr>
          <a:xfrm>
            <a:off x="3406476" y="1313070"/>
            <a:ext cx="2336549" cy="2044421"/>
            <a:chOff x="714399" y="1335248"/>
            <a:chExt cx="3610800" cy="3009600"/>
          </a:xfrm>
        </p:grpSpPr>
        <p:sp>
          <p:nvSpPr>
            <p:cNvPr id="725" name="Google Shape;725;p39"/>
            <p:cNvSpPr/>
            <p:nvPr/>
          </p:nvSpPr>
          <p:spPr>
            <a:xfrm>
              <a:off x="714399" y="1335248"/>
              <a:ext cx="3610800" cy="3009600"/>
            </a:xfrm>
            <a:prstGeom prst="rect">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a:off x="714399" y="1335248"/>
              <a:ext cx="3610800" cy="3009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39"/>
          <p:cNvSpPr txBox="1"/>
          <p:nvPr>
            <p:ph idx="2" type="title"/>
          </p:nvPr>
        </p:nvSpPr>
        <p:spPr>
          <a:xfrm>
            <a:off x="714453" y="492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Supporting Users</a:t>
            </a:r>
            <a:endParaRPr/>
          </a:p>
        </p:txBody>
      </p:sp>
      <p:sp>
        <p:nvSpPr>
          <p:cNvPr id="728" name="Google Shape;728;p39"/>
          <p:cNvSpPr txBox="1"/>
          <p:nvPr>
            <p:ph type="title"/>
          </p:nvPr>
        </p:nvSpPr>
        <p:spPr>
          <a:xfrm>
            <a:off x="849525" y="2228159"/>
            <a:ext cx="2079600" cy="31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On-the-go</a:t>
            </a:r>
            <a:endParaRPr/>
          </a:p>
        </p:txBody>
      </p:sp>
      <p:sp>
        <p:nvSpPr>
          <p:cNvPr id="729" name="Google Shape;729;p39"/>
          <p:cNvSpPr txBox="1"/>
          <p:nvPr>
            <p:ph idx="1" type="subTitle"/>
          </p:nvPr>
        </p:nvSpPr>
        <p:spPr>
          <a:xfrm>
            <a:off x="844025" y="2619183"/>
            <a:ext cx="2079600" cy="6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Wanting to explore their surroundings by taking routes around them, as </a:t>
            </a:r>
            <a:r>
              <a:rPr b="1" lang="en" sz="1200"/>
              <a:t>quickly as possible </a:t>
            </a:r>
            <a:endParaRPr b="1" sz="1200"/>
          </a:p>
        </p:txBody>
      </p:sp>
      <p:sp>
        <p:nvSpPr>
          <p:cNvPr id="730" name="Google Shape;730;p39"/>
          <p:cNvSpPr/>
          <p:nvPr/>
        </p:nvSpPr>
        <p:spPr>
          <a:xfrm>
            <a:off x="1576774" y="1541023"/>
            <a:ext cx="614100" cy="614100"/>
          </a:xfrm>
          <a:prstGeom prst="ellipse">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txBox="1"/>
          <p:nvPr>
            <p:ph idx="5" type="title"/>
          </p:nvPr>
        </p:nvSpPr>
        <p:spPr>
          <a:xfrm>
            <a:off x="3534951" y="2228159"/>
            <a:ext cx="2079600" cy="31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Organized</a:t>
            </a:r>
            <a:endParaRPr/>
          </a:p>
        </p:txBody>
      </p:sp>
      <p:sp>
        <p:nvSpPr>
          <p:cNvPr id="732" name="Google Shape;732;p39"/>
          <p:cNvSpPr txBox="1"/>
          <p:nvPr>
            <p:ph idx="6" type="subTitle"/>
          </p:nvPr>
        </p:nvSpPr>
        <p:spPr>
          <a:xfrm>
            <a:off x="3534950" y="2619183"/>
            <a:ext cx="2079600" cy="6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Who would like to plan routes in advance and take many aspects into account before going, going for a </a:t>
            </a:r>
            <a:r>
              <a:rPr b="1" lang="en" sz="1000"/>
              <a:t>detailed approach.</a:t>
            </a:r>
            <a:endParaRPr b="1" sz="1000"/>
          </a:p>
        </p:txBody>
      </p:sp>
      <p:sp>
        <p:nvSpPr>
          <p:cNvPr id="733" name="Google Shape;733;p39"/>
          <p:cNvSpPr/>
          <p:nvPr/>
        </p:nvSpPr>
        <p:spPr>
          <a:xfrm>
            <a:off x="4267701" y="1541023"/>
            <a:ext cx="614100" cy="614100"/>
          </a:xfrm>
          <a:prstGeom prst="ellipse">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39"/>
          <p:cNvGrpSpPr/>
          <p:nvPr/>
        </p:nvGrpSpPr>
        <p:grpSpPr>
          <a:xfrm>
            <a:off x="1729512" y="1671422"/>
            <a:ext cx="308640" cy="353312"/>
            <a:chOff x="878637" y="1965010"/>
            <a:chExt cx="308640" cy="353312"/>
          </a:xfrm>
        </p:grpSpPr>
        <p:sp>
          <p:nvSpPr>
            <p:cNvPr id="735" name="Google Shape;735;p39"/>
            <p:cNvSpPr/>
            <p:nvPr/>
          </p:nvSpPr>
          <p:spPr>
            <a:xfrm>
              <a:off x="878637" y="1965010"/>
              <a:ext cx="308640" cy="353312"/>
            </a:xfrm>
            <a:custGeom>
              <a:rect b="b" l="l" r="r" t="t"/>
              <a:pathLst>
                <a:path extrusionOk="0" h="11041" w="9645">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960557" y="2185682"/>
              <a:ext cx="43840" cy="49568"/>
            </a:xfrm>
            <a:custGeom>
              <a:rect b="b" l="l" r="r" t="t"/>
              <a:pathLst>
                <a:path extrusionOk="0" h="1549" w="137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1060365" y="2185682"/>
              <a:ext cx="43840" cy="49568"/>
            </a:xfrm>
            <a:custGeom>
              <a:rect b="b" l="l" r="r" t="t"/>
              <a:pathLst>
                <a:path extrusionOk="0" h="1549" w="137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39"/>
          <p:cNvGrpSpPr/>
          <p:nvPr/>
        </p:nvGrpSpPr>
        <p:grpSpPr>
          <a:xfrm>
            <a:off x="4401005" y="1671415"/>
            <a:ext cx="347488" cy="348256"/>
            <a:chOff x="2499405" y="1499890"/>
            <a:chExt cx="347488" cy="348256"/>
          </a:xfrm>
        </p:grpSpPr>
        <p:sp>
          <p:nvSpPr>
            <p:cNvPr id="739" name="Google Shape;739;p39"/>
            <p:cNvSpPr/>
            <p:nvPr/>
          </p:nvSpPr>
          <p:spPr>
            <a:xfrm>
              <a:off x="2634669" y="1725842"/>
              <a:ext cx="75840" cy="38496"/>
            </a:xfrm>
            <a:custGeom>
              <a:rect b="b" l="l" r="r" t="t"/>
              <a:pathLst>
                <a:path extrusionOk="0" h="1203" w="237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2596173" y="1658002"/>
              <a:ext cx="43456" cy="48416"/>
            </a:xfrm>
            <a:custGeom>
              <a:rect b="b" l="l" r="r" t="t"/>
              <a:pathLst>
                <a:path extrusionOk="0" h="1513" w="1358">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2705133" y="1658002"/>
              <a:ext cx="43488" cy="48416"/>
            </a:xfrm>
            <a:custGeom>
              <a:rect b="b" l="l" r="r" t="t"/>
              <a:pathLst>
                <a:path extrusionOk="0" h="1513" w="1359">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2499405" y="1499890"/>
              <a:ext cx="347488" cy="348256"/>
            </a:xfrm>
            <a:custGeom>
              <a:rect b="b" l="l" r="r" t="t"/>
              <a:pathLst>
                <a:path extrusionOk="0" h="10883" w="10859">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2667053" y="1609618"/>
              <a:ext cx="10688" cy="37760"/>
            </a:xfrm>
            <a:custGeom>
              <a:rect b="b" l="l" r="r" t="t"/>
              <a:pathLst>
                <a:path extrusionOk="0" h="1180" w="334">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39"/>
          <p:cNvSpPr/>
          <p:nvPr/>
        </p:nvSpPr>
        <p:spPr>
          <a:xfrm>
            <a:off x="2898138" y="37131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7086425" y="371325"/>
            <a:ext cx="647568" cy="351126"/>
          </a:xfrm>
          <a:custGeom>
            <a:rect b="b" l="l" r="r" t="t"/>
            <a:pathLst>
              <a:path extrusionOk="0" h="3904" w="7200">
                <a:moveTo>
                  <a:pt x="7172" y="0"/>
                </a:moveTo>
                <a:cubicBezTo>
                  <a:pt x="7166" y="0"/>
                  <a:pt x="7160" y="3"/>
                  <a:pt x="7157" y="6"/>
                </a:cubicBezTo>
                <a:lnTo>
                  <a:pt x="6682" y="357"/>
                </a:lnTo>
                <a:cubicBezTo>
                  <a:pt x="6600" y="417"/>
                  <a:pt x="6528" y="481"/>
                  <a:pt x="6455" y="545"/>
                </a:cubicBezTo>
                <a:lnTo>
                  <a:pt x="6228" y="738"/>
                </a:lnTo>
                <a:cubicBezTo>
                  <a:pt x="6151" y="798"/>
                  <a:pt x="6083" y="866"/>
                  <a:pt x="6010" y="935"/>
                </a:cubicBezTo>
                <a:lnTo>
                  <a:pt x="5796" y="1144"/>
                </a:lnTo>
                <a:cubicBezTo>
                  <a:pt x="5762" y="1178"/>
                  <a:pt x="5728" y="1213"/>
                  <a:pt x="5694" y="1251"/>
                </a:cubicBezTo>
                <a:lnTo>
                  <a:pt x="5595" y="1362"/>
                </a:lnTo>
                <a:lnTo>
                  <a:pt x="5497" y="1469"/>
                </a:lnTo>
                <a:lnTo>
                  <a:pt x="5446" y="1525"/>
                </a:lnTo>
                <a:cubicBezTo>
                  <a:pt x="5433" y="1542"/>
                  <a:pt x="5416" y="1563"/>
                  <a:pt x="5403" y="1585"/>
                </a:cubicBezTo>
                <a:lnTo>
                  <a:pt x="5223" y="1820"/>
                </a:lnTo>
                <a:cubicBezTo>
                  <a:pt x="5189" y="1863"/>
                  <a:pt x="5163" y="1901"/>
                  <a:pt x="5138" y="1944"/>
                </a:cubicBezTo>
                <a:lnTo>
                  <a:pt x="5056" y="2072"/>
                </a:lnTo>
                <a:cubicBezTo>
                  <a:pt x="5035" y="2115"/>
                  <a:pt x="5005" y="2158"/>
                  <a:pt x="4979" y="2201"/>
                </a:cubicBezTo>
                <a:lnTo>
                  <a:pt x="4915" y="2337"/>
                </a:lnTo>
                <a:lnTo>
                  <a:pt x="4847" y="2470"/>
                </a:lnTo>
                <a:lnTo>
                  <a:pt x="4791" y="2616"/>
                </a:lnTo>
                <a:cubicBezTo>
                  <a:pt x="4774" y="2663"/>
                  <a:pt x="4753" y="2710"/>
                  <a:pt x="4740" y="2757"/>
                </a:cubicBezTo>
                <a:lnTo>
                  <a:pt x="4701" y="2906"/>
                </a:lnTo>
                <a:lnTo>
                  <a:pt x="4680" y="2979"/>
                </a:lnTo>
                <a:lnTo>
                  <a:pt x="4671" y="3056"/>
                </a:lnTo>
                <a:cubicBezTo>
                  <a:pt x="4663" y="3107"/>
                  <a:pt x="4654" y="3154"/>
                  <a:pt x="4650" y="3210"/>
                </a:cubicBezTo>
                <a:lnTo>
                  <a:pt x="4641" y="3364"/>
                </a:lnTo>
                <a:cubicBezTo>
                  <a:pt x="4641" y="3392"/>
                  <a:pt x="4641" y="3421"/>
                  <a:pt x="4643" y="3450"/>
                </a:cubicBezTo>
                <a:lnTo>
                  <a:pt x="4643" y="3450"/>
                </a:lnTo>
                <a:cubicBezTo>
                  <a:pt x="4567" y="3392"/>
                  <a:pt x="4485" y="3343"/>
                  <a:pt x="4398" y="3304"/>
                </a:cubicBezTo>
                <a:cubicBezTo>
                  <a:pt x="4197" y="3214"/>
                  <a:pt x="3987" y="3150"/>
                  <a:pt x="3769" y="3116"/>
                </a:cubicBezTo>
                <a:cubicBezTo>
                  <a:pt x="3524" y="3081"/>
                  <a:pt x="3276" y="3064"/>
                  <a:pt x="3027" y="3064"/>
                </a:cubicBezTo>
                <a:cubicBezTo>
                  <a:pt x="2849" y="3064"/>
                  <a:pt x="2671" y="3072"/>
                  <a:pt x="2494" y="3090"/>
                </a:cubicBezTo>
                <a:cubicBezTo>
                  <a:pt x="2075" y="3125"/>
                  <a:pt x="1656" y="3189"/>
                  <a:pt x="1245" y="3274"/>
                </a:cubicBezTo>
                <a:cubicBezTo>
                  <a:pt x="830" y="3360"/>
                  <a:pt x="424" y="3458"/>
                  <a:pt x="22" y="3582"/>
                </a:cubicBezTo>
                <a:cubicBezTo>
                  <a:pt x="9" y="3586"/>
                  <a:pt x="1" y="3599"/>
                  <a:pt x="5" y="3612"/>
                </a:cubicBezTo>
                <a:cubicBezTo>
                  <a:pt x="8" y="3623"/>
                  <a:pt x="18" y="3630"/>
                  <a:pt x="30" y="3630"/>
                </a:cubicBezTo>
                <a:cubicBezTo>
                  <a:pt x="33" y="3630"/>
                  <a:pt x="36" y="3630"/>
                  <a:pt x="39" y="3629"/>
                </a:cubicBezTo>
                <a:cubicBezTo>
                  <a:pt x="441" y="3518"/>
                  <a:pt x="852" y="3432"/>
                  <a:pt x="1262" y="3360"/>
                </a:cubicBezTo>
                <a:cubicBezTo>
                  <a:pt x="1673" y="3291"/>
                  <a:pt x="2088" y="3244"/>
                  <a:pt x="2507" y="3219"/>
                </a:cubicBezTo>
                <a:cubicBezTo>
                  <a:pt x="2618" y="3212"/>
                  <a:pt x="2729" y="3208"/>
                  <a:pt x="2840" y="3208"/>
                </a:cubicBezTo>
                <a:cubicBezTo>
                  <a:pt x="3141" y="3208"/>
                  <a:pt x="3442" y="3234"/>
                  <a:pt x="3739" y="3287"/>
                </a:cubicBezTo>
                <a:cubicBezTo>
                  <a:pt x="3936" y="3326"/>
                  <a:pt x="4128" y="3390"/>
                  <a:pt x="4308" y="3480"/>
                </a:cubicBezTo>
                <a:cubicBezTo>
                  <a:pt x="4476" y="3557"/>
                  <a:pt x="4616" y="3682"/>
                  <a:pt x="4722" y="3832"/>
                </a:cubicBezTo>
                <a:lnTo>
                  <a:pt x="4722" y="3832"/>
                </a:lnTo>
                <a:lnTo>
                  <a:pt x="4727" y="3847"/>
                </a:lnTo>
                <a:lnTo>
                  <a:pt x="4731" y="3845"/>
                </a:lnTo>
                <a:lnTo>
                  <a:pt x="4731" y="3845"/>
                </a:lnTo>
                <a:cubicBezTo>
                  <a:pt x="4733" y="3847"/>
                  <a:pt x="4734" y="3849"/>
                  <a:pt x="4736" y="3852"/>
                </a:cubicBezTo>
                <a:lnTo>
                  <a:pt x="4740" y="3856"/>
                </a:lnTo>
                <a:cubicBezTo>
                  <a:pt x="4764" y="3889"/>
                  <a:pt x="4797" y="3903"/>
                  <a:pt x="4829" y="3903"/>
                </a:cubicBezTo>
                <a:cubicBezTo>
                  <a:pt x="4903" y="3903"/>
                  <a:pt x="4973" y="3827"/>
                  <a:pt x="4928" y="3740"/>
                </a:cubicBezTo>
                <a:lnTo>
                  <a:pt x="4924" y="3732"/>
                </a:lnTo>
                <a:lnTo>
                  <a:pt x="4920" y="3719"/>
                </a:lnTo>
                <a:lnTo>
                  <a:pt x="4907" y="3689"/>
                </a:lnTo>
                <a:lnTo>
                  <a:pt x="4890" y="3625"/>
                </a:lnTo>
                <a:cubicBezTo>
                  <a:pt x="4877" y="3582"/>
                  <a:pt x="4868" y="3539"/>
                  <a:pt x="4864" y="3497"/>
                </a:cubicBezTo>
                <a:cubicBezTo>
                  <a:pt x="4860" y="3450"/>
                  <a:pt x="4851" y="3403"/>
                  <a:pt x="4851" y="3360"/>
                </a:cubicBezTo>
                <a:lnTo>
                  <a:pt x="4851" y="3219"/>
                </a:lnTo>
                <a:cubicBezTo>
                  <a:pt x="4855" y="3176"/>
                  <a:pt x="4860" y="3129"/>
                  <a:pt x="4864" y="3082"/>
                </a:cubicBezTo>
                <a:lnTo>
                  <a:pt x="4872" y="3013"/>
                </a:lnTo>
                <a:lnTo>
                  <a:pt x="4890" y="2945"/>
                </a:lnTo>
                <a:lnTo>
                  <a:pt x="4920" y="2808"/>
                </a:lnTo>
                <a:cubicBezTo>
                  <a:pt x="4932" y="2761"/>
                  <a:pt x="4949" y="2718"/>
                  <a:pt x="4962" y="2671"/>
                </a:cubicBezTo>
                <a:lnTo>
                  <a:pt x="5009" y="2539"/>
                </a:lnTo>
                <a:lnTo>
                  <a:pt x="5069" y="2406"/>
                </a:lnTo>
                <a:lnTo>
                  <a:pt x="5129" y="2278"/>
                </a:lnTo>
                <a:cubicBezTo>
                  <a:pt x="5146" y="2231"/>
                  <a:pt x="5176" y="2192"/>
                  <a:pt x="5198" y="2149"/>
                </a:cubicBezTo>
                <a:lnTo>
                  <a:pt x="5270" y="2025"/>
                </a:lnTo>
                <a:cubicBezTo>
                  <a:pt x="5292" y="1982"/>
                  <a:pt x="5317" y="1944"/>
                  <a:pt x="5347" y="1901"/>
                </a:cubicBezTo>
                <a:lnTo>
                  <a:pt x="5514" y="1666"/>
                </a:lnTo>
                <a:cubicBezTo>
                  <a:pt x="5527" y="1645"/>
                  <a:pt x="5540" y="1623"/>
                  <a:pt x="5557" y="1606"/>
                </a:cubicBezTo>
                <a:lnTo>
                  <a:pt x="5600" y="1550"/>
                </a:lnTo>
                <a:lnTo>
                  <a:pt x="5694" y="1439"/>
                </a:lnTo>
                <a:lnTo>
                  <a:pt x="5788" y="1328"/>
                </a:lnTo>
                <a:cubicBezTo>
                  <a:pt x="5818" y="1290"/>
                  <a:pt x="5848" y="1255"/>
                  <a:pt x="5882" y="1221"/>
                </a:cubicBezTo>
                <a:lnTo>
                  <a:pt x="6087" y="1012"/>
                </a:lnTo>
                <a:cubicBezTo>
                  <a:pt x="6156" y="939"/>
                  <a:pt x="6220" y="870"/>
                  <a:pt x="6293" y="806"/>
                </a:cubicBezTo>
                <a:lnTo>
                  <a:pt x="6511" y="609"/>
                </a:lnTo>
                <a:cubicBezTo>
                  <a:pt x="6583" y="545"/>
                  <a:pt x="6652" y="473"/>
                  <a:pt x="6729" y="417"/>
                </a:cubicBezTo>
                <a:lnTo>
                  <a:pt x="7186" y="49"/>
                </a:lnTo>
                <a:cubicBezTo>
                  <a:pt x="7199" y="36"/>
                  <a:pt x="7199" y="23"/>
                  <a:pt x="7191" y="11"/>
                </a:cubicBezTo>
                <a:cubicBezTo>
                  <a:pt x="7186" y="4"/>
                  <a:pt x="7179" y="0"/>
                  <a:pt x="7172"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7854863" y="5933502"/>
            <a:ext cx="445113" cy="352745"/>
          </a:xfrm>
          <a:custGeom>
            <a:rect b="b" l="l" r="r" t="t"/>
            <a:pathLst>
              <a:path extrusionOk="0" h="3922" w="4949">
                <a:moveTo>
                  <a:pt x="30" y="0"/>
                </a:moveTo>
                <a:cubicBezTo>
                  <a:pt x="24" y="0"/>
                  <a:pt x="19" y="3"/>
                  <a:pt x="13" y="8"/>
                </a:cubicBezTo>
                <a:cubicBezTo>
                  <a:pt x="4" y="17"/>
                  <a:pt x="0" y="34"/>
                  <a:pt x="13" y="43"/>
                </a:cubicBezTo>
                <a:cubicBezTo>
                  <a:pt x="218" y="295"/>
                  <a:pt x="415" y="560"/>
                  <a:pt x="599" y="825"/>
                </a:cubicBezTo>
                <a:cubicBezTo>
                  <a:pt x="783" y="1091"/>
                  <a:pt x="954" y="1369"/>
                  <a:pt x="1108" y="1655"/>
                </a:cubicBezTo>
                <a:cubicBezTo>
                  <a:pt x="1262" y="1937"/>
                  <a:pt x="1382" y="2237"/>
                  <a:pt x="1459" y="2545"/>
                </a:cubicBezTo>
                <a:cubicBezTo>
                  <a:pt x="1501" y="2695"/>
                  <a:pt x="1518" y="2849"/>
                  <a:pt x="1510" y="3007"/>
                </a:cubicBezTo>
                <a:cubicBezTo>
                  <a:pt x="1506" y="3137"/>
                  <a:pt x="1475" y="3263"/>
                  <a:pt x="1414" y="3377"/>
                </a:cubicBezTo>
                <a:lnTo>
                  <a:pt x="1414" y="3377"/>
                </a:lnTo>
                <a:lnTo>
                  <a:pt x="1412" y="3379"/>
                </a:lnTo>
                <a:lnTo>
                  <a:pt x="1399" y="3392"/>
                </a:lnTo>
                <a:lnTo>
                  <a:pt x="1386" y="3409"/>
                </a:lnTo>
                <a:lnTo>
                  <a:pt x="1393" y="3414"/>
                </a:lnTo>
                <a:lnTo>
                  <a:pt x="1393" y="3414"/>
                </a:lnTo>
                <a:cubicBezTo>
                  <a:pt x="1392" y="3415"/>
                  <a:pt x="1391" y="3416"/>
                  <a:pt x="1390" y="3417"/>
                </a:cubicBezTo>
                <a:lnTo>
                  <a:pt x="1382" y="3426"/>
                </a:lnTo>
                <a:cubicBezTo>
                  <a:pt x="1342" y="3510"/>
                  <a:pt x="1412" y="3586"/>
                  <a:pt x="1484" y="3586"/>
                </a:cubicBezTo>
                <a:cubicBezTo>
                  <a:pt x="1515" y="3586"/>
                  <a:pt x="1546" y="3573"/>
                  <a:pt x="1570" y="3541"/>
                </a:cubicBezTo>
                <a:lnTo>
                  <a:pt x="1574" y="3537"/>
                </a:lnTo>
                <a:lnTo>
                  <a:pt x="1583" y="3529"/>
                </a:lnTo>
                <a:lnTo>
                  <a:pt x="1595" y="3516"/>
                </a:lnTo>
                <a:lnTo>
                  <a:pt x="1634" y="3482"/>
                </a:lnTo>
                <a:cubicBezTo>
                  <a:pt x="1660" y="3460"/>
                  <a:pt x="1685" y="3439"/>
                  <a:pt x="1715" y="3422"/>
                </a:cubicBezTo>
                <a:cubicBezTo>
                  <a:pt x="1745" y="3405"/>
                  <a:pt x="1775" y="3383"/>
                  <a:pt x="1805" y="3366"/>
                </a:cubicBezTo>
                <a:lnTo>
                  <a:pt x="1903" y="3323"/>
                </a:lnTo>
                <a:cubicBezTo>
                  <a:pt x="1933" y="3310"/>
                  <a:pt x="1968" y="3298"/>
                  <a:pt x="2002" y="3289"/>
                </a:cubicBezTo>
                <a:lnTo>
                  <a:pt x="2053" y="3272"/>
                </a:lnTo>
                <a:lnTo>
                  <a:pt x="2104" y="3259"/>
                </a:lnTo>
                <a:lnTo>
                  <a:pt x="2211" y="3233"/>
                </a:lnTo>
                <a:cubicBezTo>
                  <a:pt x="2246" y="3229"/>
                  <a:pt x="2284" y="3225"/>
                  <a:pt x="2318" y="3221"/>
                </a:cubicBezTo>
                <a:lnTo>
                  <a:pt x="2425" y="3208"/>
                </a:lnTo>
                <a:lnTo>
                  <a:pt x="2648" y="3208"/>
                </a:lnTo>
                <a:cubicBezTo>
                  <a:pt x="2686" y="3208"/>
                  <a:pt x="2725" y="3216"/>
                  <a:pt x="2759" y="3216"/>
                </a:cubicBezTo>
                <a:lnTo>
                  <a:pt x="2870" y="3225"/>
                </a:lnTo>
                <a:cubicBezTo>
                  <a:pt x="2909" y="3225"/>
                  <a:pt x="2947" y="3229"/>
                  <a:pt x="2981" y="3238"/>
                </a:cubicBezTo>
                <a:lnTo>
                  <a:pt x="3204" y="3276"/>
                </a:lnTo>
                <a:cubicBezTo>
                  <a:pt x="3242" y="3281"/>
                  <a:pt x="3276" y="3289"/>
                  <a:pt x="3315" y="3302"/>
                </a:cubicBezTo>
                <a:lnTo>
                  <a:pt x="3422" y="3328"/>
                </a:lnTo>
                <a:cubicBezTo>
                  <a:pt x="3495" y="3349"/>
                  <a:pt x="3567" y="3362"/>
                  <a:pt x="3640" y="3387"/>
                </a:cubicBezTo>
                <a:lnTo>
                  <a:pt x="3854" y="3460"/>
                </a:lnTo>
                <a:cubicBezTo>
                  <a:pt x="3927" y="3486"/>
                  <a:pt x="3999" y="3507"/>
                  <a:pt x="4068" y="3537"/>
                </a:cubicBezTo>
                <a:lnTo>
                  <a:pt x="4277" y="3627"/>
                </a:lnTo>
                <a:cubicBezTo>
                  <a:pt x="4346" y="3657"/>
                  <a:pt x="4419" y="3683"/>
                  <a:pt x="4487" y="3717"/>
                </a:cubicBezTo>
                <a:lnTo>
                  <a:pt x="4898" y="3918"/>
                </a:lnTo>
                <a:cubicBezTo>
                  <a:pt x="4902" y="3920"/>
                  <a:pt x="4907" y="3921"/>
                  <a:pt x="4911" y="3921"/>
                </a:cubicBezTo>
                <a:cubicBezTo>
                  <a:pt x="4937" y="3921"/>
                  <a:pt x="4949" y="3882"/>
                  <a:pt x="4923" y="3871"/>
                </a:cubicBezTo>
                <a:lnTo>
                  <a:pt x="4517" y="3648"/>
                </a:lnTo>
                <a:cubicBezTo>
                  <a:pt x="4453" y="3610"/>
                  <a:pt x="4380" y="3580"/>
                  <a:pt x="4312" y="3550"/>
                </a:cubicBezTo>
                <a:lnTo>
                  <a:pt x="4102" y="3452"/>
                </a:lnTo>
                <a:cubicBezTo>
                  <a:pt x="4034" y="3413"/>
                  <a:pt x="3961" y="3387"/>
                  <a:pt x="3888" y="3362"/>
                </a:cubicBezTo>
                <a:lnTo>
                  <a:pt x="3674" y="3276"/>
                </a:lnTo>
                <a:cubicBezTo>
                  <a:pt x="3602" y="3246"/>
                  <a:pt x="3529" y="3229"/>
                  <a:pt x="3452" y="3204"/>
                </a:cubicBezTo>
                <a:lnTo>
                  <a:pt x="3341" y="3169"/>
                </a:lnTo>
                <a:cubicBezTo>
                  <a:pt x="3306" y="3161"/>
                  <a:pt x="3268" y="3148"/>
                  <a:pt x="3229" y="3139"/>
                </a:cubicBezTo>
                <a:lnTo>
                  <a:pt x="3003" y="3092"/>
                </a:lnTo>
                <a:cubicBezTo>
                  <a:pt x="2964" y="3084"/>
                  <a:pt x="2926" y="3075"/>
                  <a:pt x="2887" y="3071"/>
                </a:cubicBezTo>
                <a:lnTo>
                  <a:pt x="2772" y="3058"/>
                </a:lnTo>
                <a:cubicBezTo>
                  <a:pt x="2733" y="3054"/>
                  <a:pt x="2690" y="3045"/>
                  <a:pt x="2652" y="3045"/>
                </a:cubicBezTo>
                <a:lnTo>
                  <a:pt x="2536" y="3041"/>
                </a:lnTo>
                <a:lnTo>
                  <a:pt x="2417" y="3037"/>
                </a:lnTo>
                <a:lnTo>
                  <a:pt x="2297" y="3045"/>
                </a:lnTo>
                <a:cubicBezTo>
                  <a:pt x="2258" y="3050"/>
                  <a:pt x="2216" y="3050"/>
                  <a:pt x="2177" y="3054"/>
                </a:cubicBezTo>
                <a:lnTo>
                  <a:pt x="2057" y="3075"/>
                </a:lnTo>
                <a:lnTo>
                  <a:pt x="1998" y="3088"/>
                </a:lnTo>
                <a:lnTo>
                  <a:pt x="1942" y="3101"/>
                </a:lnTo>
                <a:cubicBezTo>
                  <a:pt x="1903" y="3114"/>
                  <a:pt x="1861" y="3122"/>
                  <a:pt x="1822" y="3139"/>
                </a:cubicBezTo>
                <a:lnTo>
                  <a:pt x="1711" y="3186"/>
                </a:lnTo>
                <a:cubicBezTo>
                  <a:pt x="1703" y="3190"/>
                  <a:pt x="1694" y="3194"/>
                  <a:pt x="1686" y="3198"/>
                </a:cubicBezTo>
                <a:lnTo>
                  <a:pt x="1686" y="3198"/>
                </a:lnTo>
                <a:cubicBezTo>
                  <a:pt x="1697" y="3137"/>
                  <a:pt x="1702" y="3074"/>
                  <a:pt x="1702" y="3011"/>
                </a:cubicBezTo>
                <a:cubicBezTo>
                  <a:pt x="1698" y="2840"/>
                  <a:pt x="1672" y="2669"/>
                  <a:pt x="1625" y="2502"/>
                </a:cubicBezTo>
                <a:cubicBezTo>
                  <a:pt x="1527" y="2181"/>
                  <a:pt x="1390" y="1878"/>
                  <a:pt x="1219" y="1591"/>
                </a:cubicBezTo>
                <a:cubicBezTo>
                  <a:pt x="1052" y="1304"/>
                  <a:pt x="873" y="1031"/>
                  <a:pt x="672" y="770"/>
                </a:cubicBezTo>
                <a:cubicBezTo>
                  <a:pt x="479" y="505"/>
                  <a:pt x="270" y="252"/>
                  <a:pt x="51" y="8"/>
                </a:cubicBezTo>
                <a:cubicBezTo>
                  <a:pt x="44" y="4"/>
                  <a:pt x="37" y="0"/>
                  <a:pt x="30"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1664012" y="621915"/>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flipH="1">
            <a:off x="8777337" y="2048790"/>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txBox="1"/>
          <p:nvPr>
            <p:ph idx="2" type="title"/>
          </p:nvPr>
        </p:nvSpPr>
        <p:spPr>
          <a:xfrm>
            <a:off x="717203" y="5020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600"/>
              <a:t>All users are sport enthusiasts wanting to explore and plan their routes.</a:t>
            </a:r>
            <a:endParaRPr b="0" sz="1600"/>
          </a:p>
        </p:txBody>
      </p:sp>
      <p:sp>
        <p:nvSpPr>
          <p:cNvPr id="750" name="Google Shape;750;p39"/>
          <p:cNvSpPr/>
          <p:nvPr/>
        </p:nvSpPr>
        <p:spPr>
          <a:xfrm>
            <a:off x="720975" y="3697325"/>
            <a:ext cx="2336700" cy="9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Fira Sans"/>
                <a:ea typeface="Fira Sans"/>
                <a:cs typeface="Fira Sans"/>
                <a:sym typeface="Fira Sans"/>
              </a:rPr>
              <a:t>Creating more </a:t>
            </a:r>
            <a:r>
              <a:rPr b="1" lang="en" sz="1200">
                <a:latin typeface="Fira Sans"/>
                <a:ea typeface="Fira Sans"/>
                <a:cs typeface="Fira Sans"/>
                <a:sym typeface="Fira Sans"/>
              </a:rPr>
              <a:t>efficient </a:t>
            </a:r>
            <a:r>
              <a:rPr lang="en" sz="1200">
                <a:latin typeface="Fira Sans"/>
                <a:ea typeface="Fira Sans"/>
                <a:cs typeface="Fira Sans"/>
                <a:sym typeface="Fira Sans"/>
              </a:rPr>
              <a:t>interactions, with </a:t>
            </a:r>
            <a:r>
              <a:rPr b="1" lang="en" sz="1200">
                <a:latin typeface="Fira Sans"/>
                <a:ea typeface="Fira Sans"/>
                <a:cs typeface="Fira Sans"/>
                <a:sym typeface="Fira Sans"/>
              </a:rPr>
              <a:t>multiple facets</a:t>
            </a:r>
            <a:r>
              <a:rPr lang="en" sz="1200">
                <a:latin typeface="Fira Sans"/>
                <a:ea typeface="Fira Sans"/>
                <a:cs typeface="Fira Sans"/>
                <a:sym typeface="Fira Sans"/>
              </a:rPr>
              <a:t> in one page,</a:t>
            </a:r>
            <a:r>
              <a:rPr b="1" lang="en" sz="1200">
                <a:latin typeface="Fira Sans"/>
                <a:ea typeface="Fira Sans"/>
                <a:cs typeface="Fira Sans"/>
                <a:sym typeface="Fira Sans"/>
              </a:rPr>
              <a:t> less navigation </a:t>
            </a:r>
            <a:r>
              <a:rPr lang="en" sz="1200">
                <a:latin typeface="Fira Sans"/>
                <a:ea typeface="Fira Sans"/>
                <a:cs typeface="Fira Sans"/>
                <a:sym typeface="Fira Sans"/>
              </a:rPr>
              <a:t>between pages</a:t>
            </a:r>
            <a:endParaRPr sz="1200">
              <a:latin typeface="Fira Sans"/>
              <a:ea typeface="Fira Sans"/>
              <a:cs typeface="Fira Sans"/>
              <a:sym typeface="Fira Sans"/>
            </a:endParaRPr>
          </a:p>
        </p:txBody>
      </p:sp>
      <p:cxnSp>
        <p:nvCxnSpPr>
          <p:cNvPr id="751" name="Google Shape;751;p39"/>
          <p:cNvCxnSpPr>
            <a:endCxn id="750" idx="0"/>
          </p:cNvCxnSpPr>
          <p:nvPr/>
        </p:nvCxnSpPr>
        <p:spPr>
          <a:xfrm>
            <a:off x="1883925" y="3233225"/>
            <a:ext cx="5400" cy="464100"/>
          </a:xfrm>
          <a:prstGeom prst="straightConnector1">
            <a:avLst/>
          </a:prstGeom>
          <a:noFill/>
          <a:ln cap="flat" cmpd="sng" w="9525">
            <a:solidFill>
              <a:schemeClr val="dk2"/>
            </a:solidFill>
            <a:prstDash val="solid"/>
            <a:round/>
            <a:headEnd len="med" w="med" type="none"/>
            <a:tailEnd len="med" w="med" type="triangle"/>
          </a:ln>
        </p:spPr>
      </p:cxnSp>
      <p:sp>
        <p:nvSpPr>
          <p:cNvPr id="752" name="Google Shape;752;p39"/>
          <p:cNvSpPr/>
          <p:nvPr/>
        </p:nvSpPr>
        <p:spPr>
          <a:xfrm>
            <a:off x="3400950" y="3697325"/>
            <a:ext cx="2336700" cy="9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Fira Sans"/>
                <a:ea typeface="Fira Sans"/>
                <a:cs typeface="Fira Sans"/>
                <a:sym typeface="Fira Sans"/>
              </a:rPr>
              <a:t>Adding details and specifications</a:t>
            </a:r>
            <a:r>
              <a:rPr lang="en" sz="1200">
                <a:latin typeface="Fira Sans"/>
                <a:ea typeface="Fira Sans"/>
                <a:cs typeface="Fira Sans"/>
                <a:sym typeface="Fira Sans"/>
              </a:rPr>
              <a:t> such that the user can start their route very </a:t>
            </a:r>
            <a:r>
              <a:rPr b="1" lang="en" sz="1200">
                <a:latin typeface="Fira Sans"/>
                <a:ea typeface="Fira Sans"/>
                <a:cs typeface="Fira Sans"/>
                <a:sym typeface="Fira Sans"/>
              </a:rPr>
              <a:t>prepared</a:t>
            </a:r>
            <a:r>
              <a:rPr lang="en" sz="1200">
                <a:latin typeface="Fira Sans"/>
                <a:ea typeface="Fira Sans"/>
                <a:cs typeface="Fira Sans"/>
                <a:sym typeface="Fira Sans"/>
              </a:rPr>
              <a:t>.</a:t>
            </a:r>
            <a:endParaRPr sz="1200">
              <a:latin typeface="Fira Sans"/>
              <a:ea typeface="Fira Sans"/>
              <a:cs typeface="Fira Sans"/>
              <a:sym typeface="Fira Sans"/>
            </a:endParaRPr>
          </a:p>
        </p:txBody>
      </p:sp>
      <p:cxnSp>
        <p:nvCxnSpPr>
          <p:cNvPr id="753" name="Google Shape;753;p39"/>
          <p:cNvCxnSpPr>
            <a:endCxn id="752" idx="0"/>
          </p:cNvCxnSpPr>
          <p:nvPr/>
        </p:nvCxnSpPr>
        <p:spPr>
          <a:xfrm>
            <a:off x="4563900" y="3233225"/>
            <a:ext cx="5400" cy="464100"/>
          </a:xfrm>
          <a:prstGeom prst="straightConnector1">
            <a:avLst/>
          </a:prstGeom>
          <a:noFill/>
          <a:ln cap="flat" cmpd="sng" w="9525">
            <a:solidFill>
              <a:schemeClr val="dk2"/>
            </a:solidFill>
            <a:prstDash val="solid"/>
            <a:round/>
            <a:headEnd len="med" w="med" type="none"/>
            <a:tailEnd len="med" w="med" type="triangle"/>
          </a:ln>
        </p:spPr>
      </p:cxnSp>
      <p:sp>
        <p:nvSpPr>
          <p:cNvPr id="754" name="Google Shape;754;p39"/>
          <p:cNvSpPr/>
          <p:nvPr/>
        </p:nvSpPr>
        <p:spPr>
          <a:xfrm>
            <a:off x="6388425" y="2019675"/>
            <a:ext cx="2336700" cy="9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Fira Sans"/>
                <a:ea typeface="Fira Sans"/>
                <a:cs typeface="Fira Sans"/>
                <a:sym typeface="Fira Sans"/>
              </a:rPr>
              <a:t>End goal</a:t>
            </a:r>
            <a:endParaRPr b="1" sz="1200">
              <a:latin typeface="Fira Sans"/>
              <a:ea typeface="Fira Sans"/>
              <a:cs typeface="Fira Sans"/>
              <a:sym typeface="Fira Sans"/>
            </a:endParaRPr>
          </a:p>
          <a:p>
            <a:pPr indent="0" lvl="0" marL="0" rtl="0" algn="ctr">
              <a:spcBef>
                <a:spcPts val="0"/>
              </a:spcBef>
              <a:spcAft>
                <a:spcPts val="0"/>
              </a:spcAft>
              <a:buNone/>
            </a:pPr>
            <a:r>
              <a:t/>
            </a:r>
            <a:endParaRPr b="1"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Making the interface intuitive, engaging, and efficient.</a:t>
            </a:r>
            <a:endParaRPr sz="1200">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0"/>
          <p:cNvSpPr/>
          <p:nvPr/>
        </p:nvSpPr>
        <p:spPr>
          <a:xfrm>
            <a:off x="1451902" y="525238"/>
            <a:ext cx="1608300" cy="1608300"/>
          </a:xfrm>
          <a:prstGeom prst="ellipse">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type="title"/>
          </p:nvPr>
        </p:nvSpPr>
        <p:spPr>
          <a:xfrm>
            <a:off x="3298100" y="725776"/>
            <a:ext cx="47139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Microinteractions</a:t>
            </a:r>
            <a:endParaRPr sz="4400"/>
          </a:p>
        </p:txBody>
      </p:sp>
      <p:sp>
        <p:nvSpPr>
          <p:cNvPr id="761" name="Google Shape;761;p40"/>
          <p:cNvSpPr txBox="1"/>
          <p:nvPr>
            <p:ph idx="2" type="title"/>
          </p:nvPr>
        </p:nvSpPr>
        <p:spPr>
          <a:xfrm>
            <a:off x="1214000" y="708238"/>
            <a:ext cx="2084100" cy="12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62" name="Google Shape;762;p40"/>
          <p:cNvSpPr/>
          <p:nvPr/>
        </p:nvSpPr>
        <p:spPr>
          <a:xfrm>
            <a:off x="7946350" y="288013"/>
            <a:ext cx="647568" cy="351126"/>
          </a:xfrm>
          <a:custGeom>
            <a:rect b="b" l="l" r="r" t="t"/>
            <a:pathLst>
              <a:path extrusionOk="0" h="3904" w="7200">
                <a:moveTo>
                  <a:pt x="7172" y="0"/>
                </a:moveTo>
                <a:cubicBezTo>
                  <a:pt x="7166" y="0"/>
                  <a:pt x="7160" y="3"/>
                  <a:pt x="7157" y="6"/>
                </a:cubicBezTo>
                <a:lnTo>
                  <a:pt x="6682" y="357"/>
                </a:lnTo>
                <a:cubicBezTo>
                  <a:pt x="6600" y="417"/>
                  <a:pt x="6528" y="481"/>
                  <a:pt x="6455" y="545"/>
                </a:cubicBezTo>
                <a:lnTo>
                  <a:pt x="6228" y="738"/>
                </a:lnTo>
                <a:cubicBezTo>
                  <a:pt x="6151" y="798"/>
                  <a:pt x="6083" y="866"/>
                  <a:pt x="6010" y="935"/>
                </a:cubicBezTo>
                <a:lnTo>
                  <a:pt x="5796" y="1144"/>
                </a:lnTo>
                <a:cubicBezTo>
                  <a:pt x="5762" y="1178"/>
                  <a:pt x="5728" y="1213"/>
                  <a:pt x="5694" y="1251"/>
                </a:cubicBezTo>
                <a:lnTo>
                  <a:pt x="5595" y="1362"/>
                </a:lnTo>
                <a:lnTo>
                  <a:pt x="5497" y="1469"/>
                </a:lnTo>
                <a:lnTo>
                  <a:pt x="5446" y="1525"/>
                </a:lnTo>
                <a:cubicBezTo>
                  <a:pt x="5433" y="1542"/>
                  <a:pt x="5416" y="1563"/>
                  <a:pt x="5403" y="1585"/>
                </a:cubicBezTo>
                <a:lnTo>
                  <a:pt x="5223" y="1820"/>
                </a:lnTo>
                <a:cubicBezTo>
                  <a:pt x="5189" y="1863"/>
                  <a:pt x="5163" y="1901"/>
                  <a:pt x="5138" y="1944"/>
                </a:cubicBezTo>
                <a:lnTo>
                  <a:pt x="5056" y="2072"/>
                </a:lnTo>
                <a:cubicBezTo>
                  <a:pt x="5035" y="2115"/>
                  <a:pt x="5005" y="2158"/>
                  <a:pt x="4979" y="2201"/>
                </a:cubicBezTo>
                <a:lnTo>
                  <a:pt x="4915" y="2337"/>
                </a:lnTo>
                <a:lnTo>
                  <a:pt x="4847" y="2470"/>
                </a:lnTo>
                <a:lnTo>
                  <a:pt x="4791" y="2616"/>
                </a:lnTo>
                <a:cubicBezTo>
                  <a:pt x="4774" y="2663"/>
                  <a:pt x="4753" y="2710"/>
                  <a:pt x="4740" y="2757"/>
                </a:cubicBezTo>
                <a:lnTo>
                  <a:pt x="4701" y="2906"/>
                </a:lnTo>
                <a:lnTo>
                  <a:pt x="4680" y="2979"/>
                </a:lnTo>
                <a:lnTo>
                  <a:pt x="4671" y="3056"/>
                </a:lnTo>
                <a:cubicBezTo>
                  <a:pt x="4663" y="3107"/>
                  <a:pt x="4654" y="3154"/>
                  <a:pt x="4650" y="3210"/>
                </a:cubicBezTo>
                <a:lnTo>
                  <a:pt x="4641" y="3364"/>
                </a:lnTo>
                <a:cubicBezTo>
                  <a:pt x="4641" y="3392"/>
                  <a:pt x="4641" y="3421"/>
                  <a:pt x="4643" y="3450"/>
                </a:cubicBezTo>
                <a:lnTo>
                  <a:pt x="4643" y="3450"/>
                </a:lnTo>
                <a:cubicBezTo>
                  <a:pt x="4567" y="3392"/>
                  <a:pt x="4485" y="3343"/>
                  <a:pt x="4398" y="3304"/>
                </a:cubicBezTo>
                <a:cubicBezTo>
                  <a:pt x="4197" y="3214"/>
                  <a:pt x="3987" y="3150"/>
                  <a:pt x="3769" y="3116"/>
                </a:cubicBezTo>
                <a:cubicBezTo>
                  <a:pt x="3524" y="3081"/>
                  <a:pt x="3276" y="3064"/>
                  <a:pt x="3027" y="3064"/>
                </a:cubicBezTo>
                <a:cubicBezTo>
                  <a:pt x="2849" y="3064"/>
                  <a:pt x="2671" y="3072"/>
                  <a:pt x="2494" y="3090"/>
                </a:cubicBezTo>
                <a:cubicBezTo>
                  <a:pt x="2075" y="3125"/>
                  <a:pt x="1656" y="3189"/>
                  <a:pt x="1245" y="3274"/>
                </a:cubicBezTo>
                <a:cubicBezTo>
                  <a:pt x="830" y="3360"/>
                  <a:pt x="424" y="3458"/>
                  <a:pt x="22" y="3582"/>
                </a:cubicBezTo>
                <a:cubicBezTo>
                  <a:pt x="9" y="3586"/>
                  <a:pt x="1" y="3599"/>
                  <a:pt x="5" y="3612"/>
                </a:cubicBezTo>
                <a:cubicBezTo>
                  <a:pt x="8" y="3623"/>
                  <a:pt x="18" y="3630"/>
                  <a:pt x="30" y="3630"/>
                </a:cubicBezTo>
                <a:cubicBezTo>
                  <a:pt x="33" y="3630"/>
                  <a:pt x="36" y="3630"/>
                  <a:pt x="39" y="3629"/>
                </a:cubicBezTo>
                <a:cubicBezTo>
                  <a:pt x="441" y="3518"/>
                  <a:pt x="852" y="3432"/>
                  <a:pt x="1262" y="3360"/>
                </a:cubicBezTo>
                <a:cubicBezTo>
                  <a:pt x="1673" y="3291"/>
                  <a:pt x="2088" y="3244"/>
                  <a:pt x="2507" y="3219"/>
                </a:cubicBezTo>
                <a:cubicBezTo>
                  <a:pt x="2618" y="3212"/>
                  <a:pt x="2729" y="3208"/>
                  <a:pt x="2840" y="3208"/>
                </a:cubicBezTo>
                <a:cubicBezTo>
                  <a:pt x="3141" y="3208"/>
                  <a:pt x="3442" y="3234"/>
                  <a:pt x="3739" y="3287"/>
                </a:cubicBezTo>
                <a:cubicBezTo>
                  <a:pt x="3936" y="3326"/>
                  <a:pt x="4128" y="3390"/>
                  <a:pt x="4308" y="3480"/>
                </a:cubicBezTo>
                <a:cubicBezTo>
                  <a:pt x="4476" y="3557"/>
                  <a:pt x="4616" y="3682"/>
                  <a:pt x="4722" y="3832"/>
                </a:cubicBezTo>
                <a:lnTo>
                  <a:pt x="4722" y="3832"/>
                </a:lnTo>
                <a:lnTo>
                  <a:pt x="4727" y="3847"/>
                </a:lnTo>
                <a:lnTo>
                  <a:pt x="4731" y="3845"/>
                </a:lnTo>
                <a:lnTo>
                  <a:pt x="4731" y="3845"/>
                </a:lnTo>
                <a:cubicBezTo>
                  <a:pt x="4733" y="3847"/>
                  <a:pt x="4734" y="3849"/>
                  <a:pt x="4736" y="3852"/>
                </a:cubicBezTo>
                <a:lnTo>
                  <a:pt x="4740" y="3856"/>
                </a:lnTo>
                <a:cubicBezTo>
                  <a:pt x="4764" y="3889"/>
                  <a:pt x="4797" y="3903"/>
                  <a:pt x="4829" y="3903"/>
                </a:cubicBezTo>
                <a:cubicBezTo>
                  <a:pt x="4903" y="3903"/>
                  <a:pt x="4973" y="3827"/>
                  <a:pt x="4928" y="3740"/>
                </a:cubicBezTo>
                <a:lnTo>
                  <a:pt x="4924" y="3732"/>
                </a:lnTo>
                <a:lnTo>
                  <a:pt x="4920" y="3719"/>
                </a:lnTo>
                <a:lnTo>
                  <a:pt x="4907" y="3689"/>
                </a:lnTo>
                <a:lnTo>
                  <a:pt x="4890" y="3625"/>
                </a:lnTo>
                <a:cubicBezTo>
                  <a:pt x="4877" y="3582"/>
                  <a:pt x="4868" y="3539"/>
                  <a:pt x="4864" y="3497"/>
                </a:cubicBezTo>
                <a:cubicBezTo>
                  <a:pt x="4860" y="3450"/>
                  <a:pt x="4851" y="3403"/>
                  <a:pt x="4851" y="3360"/>
                </a:cubicBezTo>
                <a:lnTo>
                  <a:pt x="4851" y="3219"/>
                </a:lnTo>
                <a:cubicBezTo>
                  <a:pt x="4855" y="3176"/>
                  <a:pt x="4860" y="3129"/>
                  <a:pt x="4864" y="3082"/>
                </a:cubicBezTo>
                <a:lnTo>
                  <a:pt x="4872" y="3013"/>
                </a:lnTo>
                <a:lnTo>
                  <a:pt x="4890" y="2945"/>
                </a:lnTo>
                <a:lnTo>
                  <a:pt x="4920" y="2808"/>
                </a:lnTo>
                <a:cubicBezTo>
                  <a:pt x="4932" y="2761"/>
                  <a:pt x="4949" y="2718"/>
                  <a:pt x="4962" y="2671"/>
                </a:cubicBezTo>
                <a:lnTo>
                  <a:pt x="5009" y="2539"/>
                </a:lnTo>
                <a:lnTo>
                  <a:pt x="5069" y="2406"/>
                </a:lnTo>
                <a:lnTo>
                  <a:pt x="5129" y="2278"/>
                </a:lnTo>
                <a:cubicBezTo>
                  <a:pt x="5146" y="2231"/>
                  <a:pt x="5176" y="2192"/>
                  <a:pt x="5198" y="2149"/>
                </a:cubicBezTo>
                <a:lnTo>
                  <a:pt x="5270" y="2025"/>
                </a:lnTo>
                <a:cubicBezTo>
                  <a:pt x="5292" y="1982"/>
                  <a:pt x="5317" y="1944"/>
                  <a:pt x="5347" y="1901"/>
                </a:cubicBezTo>
                <a:lnTo>
                  <a:pt x="5514" y="1666"/>
                </a:lnTo>
                <a:cubicBezTo>
                  <a:pt x="5527" y="1645"/>
                  <a:pt x="5540" y="1623"/>
                  <a:pt x="5557" y="1606"/>
                </a:cubicBezTo>
                <a:lnTo>
                  <a:pt x="5600" y="1550"/>
                </a:lnTo>
                <a:lnTo>
                  <a:pt x="5694" y="1439"/>
                </a:lnTo>
                <a:lnTo>
                  <a:pt x="5788" y="1328"/>
                </a:lnTo>
                <a:cubicBezTo>
                  <a:pt x="5818" y="1290"/>
                  <a:pt x="5848" y="1255"/>
                  <a:pt x="5882" y="1221"/>
                </a:cubicBezTo>
                <a:lnTo>
                  <a:pt x="6087" y="1012"/>
                </a:lnTo>
                <a:cubicBezTo>
                  <a:pt x="6156" y="939"/>
                  <a:pt x="6220" y="870"/>
                  <a:pt x="6293" y="806"/>
                </a:cubicBezTo>
                <a:lnTo>
                  <a:pt x="6511" y="609"/>
                </a:lnTo>
                <a:cubicBezTo>
                  <a:pt x="6583" y="545"/>
                  <a:pt x="6652" y="473"/>
                  <a:pt x="6729" y="417"/>
                </a:cubicBezTo>
                <a:lnTo>
                  <a:pt x="7186" y="49"/>
                </a:lnTo>
                <a:cubicBezTo>
                  <a:pt x="7199" y="36"/>
                  <a:pt x="7199" y="23"/>
                  <a:pt x="7191" y="11"/>
                </a:cubicBezTo>
                <a:cubicBezTo>
                  <a:pt x="7186" y="4"/>
                  <a:pt x="7179" y="0"/>
                  <a:pt x="7172"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0"/>
          <p:cNvSpPr/>
          <p:nvPr/>
        </p:nvSpPr>
        <p:spPr>
          <a:xfrm>
            <a:off x="498913" y="219652"/>
            <a:ext cx="445113" cy="352745"/>
          </a:xfrm>
          <a:custGeom>
            <a:rect b="b" l="l" r="r" t="t"/>
            <a:pathLst>
              <a:path extrusionOk="0" h="3922" w="4949">
                <a:moveTo>
                  <a:pt x="30" y="0"/>
                </a:moveTo>
                <a:cubicBezTo>
                  <a:pt x="24" y="0"/>
                  <a:pt x="19" y="3"/>
                  <a:pt x="13" y="8"/>
                </a:cubicBezTo>
                <a:cubicBezTo>
                  <a:pt x="4" y="17"/>
                  <a:pt x="0" y="34"/>
                  <a:pt x="13" y="43"/>
                </a:cubicBezTo>
                <a:cubicBezTo>
                  <a:pt x="218" y="295"/>
                  <a:pt x="415" y="560"/>
                  <a:pt x="599" y="825"/>
                </a:cubicBezTo>
                <a:cubicBezTo>
                  <a:pt x="783" y="1091"/>
                  <a:pt x="954" y="1369"/>
                  <a:pt x="1108" y="1655"/>
                </a:cubicBezTo>
                <a:cubicBezTo>
                  <a:pt x="1262" y="1937"/>
                  <a:pt x="1382" y="2237"/>
                  <a:pt x="1459" y="2545"/>
                </a:cubicBezTo>
                <a:cubicBezTo>
                  <a:pt x="1501" y="2695"/>
                  <a:pt x="1518" y="2849"/>
                  <a:pt x="1510" y="3007"/>
                </a:cubicBezTo>
                <a:cubicBezTo>
                  <a:pt x="1506" y="3137"/>
                  <a:pt x="1475" y="3263"/>
                  <a:pt x="1414" y="3377"/>
                </a:cubicBezTo>
                <a:lnTo>
                  <a:pt x="1414" y="3377"/>
                </a:lnTo>
                <a:lnTo>
                  <a:pt x="1412" y="3379"/>
                </a:lnTo>
                <a:lnTo>
                  <a:pt x="1399" y="3392"/>
                </a:lnTo>
                <a:lnTo>
                  <a:pt x="1386" y="3409"/>
                </a:lnTo>
                <a:lnTo>
                  <a:pt x="1393" y="3414"/>
                </a:lnTo>
                <a:lnTo>
                  <a:pt x="1393" y="3414"/>
                </a:lnTo>
                <a:cubicBezTo>
                  <a:pt x="1392" y="3415"/>
                  <a:pt x="1391" y="3416"/>
                  <a:pt x="1390" y="3417"/>
                </a:cubicBezTo>
                <a:lnTo>
                  <a:pt x="1382" y="3426"/>
                </a:lnTo>
                <a:cubicBezTo>
                  <a:pt x="1342" y="3510"/>
                  <a:pt x="1412" y="3586"/>
                  <a:pt x="1484" y="3586"/>
                </a:cubicBezTo>
                <a:cubicBezTo>
                  <a:pt x="1515" y="3586"/>
                  <a:pt x="1546" y="3573"/>
                  <a:pt x="1570" y="3541"/>
                </a:cubicBezTo>
                <a:lnTo>
                  <a:pt x="1574" y="3537"/>
                </a:lnTo>
                <a:lnTo>
                  <a:pt x="1583" y="3529"/>
                </a:lnTo>
                <a:lnTo>
                  <a:pt x="1595" y="3516"/>
                </a:lnTo>
                <a:lnTo>
                  <a:pt x="1634" y="3482"/>
                </a:lnTo>
                <a:cubicBezTo>
                  <a:pt x="1660" y="3460"/>
                  <a:pt x="1685" y="3439"/>
                  <a:pt x="1715" y="3422"/>
                </a:cubicBezTo>
                <a:cubicBezTo>
                  <a:pt x="1745" y="3405"/>
                  <a:pt x="1775" y="3383"/>
                  <a:pt x="1805" y="3366"/>
                </a:cubicBezTo>
                <a:lnTo>
                  <a:pt x="1903" y="3323"/>
                </a:lnTo>
                <a:cubicBezTo>
                  <a:pt x="1933" y="3310"/>
                  <a:pt x="1968" y="3298"/>
                  <a:pt x="2002" y="3289"/>
                </a:cubicBezTo>
                <a:lnTo>
                  <a:pt x="2053" y="3272"/>
                </a:lnTo>
                <a:lnTo>
                  <a:pt x="2104" y="3259"/>
                </a:lnTo>
                <a:lnTo>
                  <a:pt x="2211" y="3233"/>
                </a:lnTo>
                <a:cubicBezTo>
                  <a:pt x="2246" y="3229"/>
                  <a:pt x="2284" y="3225"/>
                  <a:pt x="2318" y="3221"/>
                </a:cubicBezTo>
                <a:lnTo>
                  <a:pt x="2425" y="3208"/>
                </a:lnTo>
                <a:lnTo>
                  <a:pt x="2648" y="3208"/>
                </a:lnTo>
                <a:cubicBezTo>
                  <a:pt x="2686" y="3208"/>
                  <a:pt x="2725" y="3216"/>
                  <a:pt x="2759" y="3216"/>
                </a:cubicBezTo>
                <a:lnTo>
                  <a:pt x="2870" y="3225"/>
                </a:lnTo>
                <a:cubicBezTo>
                  <a:pt x="2909" y="3225"/>
                  <a:pt x="2947" y="3229"/>
                  <a:pt x="2981" y="3238"/>
                </a:cubicBezTo>
                <a:lnTo>
                  <a:pt x="3204" y="3276"/>
                </a:lnTo>
                <a:cubicBezTo>
                  <a:pt x="3242" y="3281"/>
                  <a:pt x="3276" y="3289"/>
                  <a:pt x="3315" y="3302"/>
                </a:cubicBezTo>
                <a:lnTo>
                  <a:pt x="3422" y="3328"/>
                </a:lnTo>
                <a:cubicBezTo>
                  <a:pt x="3495" y="3349"/>
                  <a:pt x="3567" y="3362"/>
                  <a:pt x="3640" y="3387"/>
                </a:cubicBezTo>
                <a:lnTo>
                  <a:pt x="3854" y="3460"/>
                </a:lnTo>
                <a:cubicBezTo>
                  <a:pt x="3927" y="3486"/>
                  <a:pt x="3999" y="3507"/>
                  <a:pt x="4068" y="3537"/>
                </a:cubicBezTo>
                <a:lnTo>
                  <a:pt x="4277" y="3627"/>
                </a:lnTo>
                <a:cubicBezTo>
                  <a:pt x="4346" y="3657"/>
                  <a:pt x="4419" y="3683"/>
                  <a:pt x="4487" y="3717"/>
                </a:cubicBezTo>
                <a:lnTo>
                  <a:pt x="4898" y="3918"/>
                </a:lnTo>
                <a:cubicBezTo>
                  <a:pt x="4902" y="3920"/>
                  <a:pt x="4907" y="3921"/>
                  <a:pt x="4911" y="3921"/>
                </a:cubicBezTo>
                <a:cubicBezTo>
                  <a:pt x="4937" y="3921"/>
                  <a:pt x="4949" y="3882"/>
                  <a:pt x="4923" y="3871"/>
                </a:cubicBezTo>
                <a:lnTo>
                  <a:pt x="4517" y="3648"/>
                </a:lnTo>
                <a:cubicBezTo>
                  <a:pt x="4453" y="3610"/>
                  <a:pt x="4380" y="3580"/>
                  <a:pt x="4312" y="3550"/>
                </a:cubicBezTo>
                <a:lnTo>
                  <a:pt x="4102" y="3452"/>
                </a:lnTo>
                <a:cubicBezTo>
                  <a:pt x="4034" y="3413"/>
                  <a:pt x="3961" y="3387"/>
                  <a:pt x="3888" y="3362"/>
                </a:cubicBezTo>
                <a:lnTo>
                  <a:pt x="3674" y="3276"/>
                </a:lnTo>
                <a:cubicBezTo>
                  <a:pt x="3602" y="3246"/>
                  <a:pt x="3529" y="3229"/>
                  <a:pt x="3452" y="3204"/>
                </a:cubicBezTo>
                <a:lnTo>
                  <a:pt x="3341" y="3169"/>
                </a:lnTo>
                <a:cubicBezTo>
                  <a:pt x="3306" y="3161"/>
                  <a:pt x="3268" y="3148"/>
                  <a:pt x="3229" y="3139"/>
                </a:cubicBezTo>
                <a:lnTo>
                  <a:pt x="3003" y="3092"/>
                </a:lnTo>
                <a:cubicBezTo>
                  <a:pt x="2964" y="3084"/>
                  <a:pt x="2926" y="3075"/>
                  <a:pt x="2887" y="3071"/>
                </a:cubicBezTo>
                <a:lnTo>
                  <a:pt x="2772" y="3058"/>
                </a:lnTo>
                <a:cubicBezTo>
                  <a:pt x="2733" y="3054"/>
                  <a:pt x="2690" y="3045"/>
                  <a:pt x="2652" y="3045"/>
                </a:cubicBezTo>
                <a:lnTo>
                  <a:pt x="2536" y="3041"/>
                </a:lnTo>
                <a:lnTo>
                  <a:pt x="2417" y="3037"/>
                </a:lnTo>
                <a:lnTo>
                  <a:pt x="2297" y="3045"/>
                </a:lnTo>
                <a:cubicBezTo>
                  <a:pt x="2258" y="3050"/>
                  <a:pt x="2216" y="3050"/>
                  <a:pt x="2177" y="3054"/>
                </a:cubicBezTo>
                <a:lnTo>
                  <a:pt x="2057" y="3075"/>
                </a:lnTo>
                <a:lnTo>
                  <a:pt x="1998" y="3088"/>
                </a:lnTo>
                <a:lnTo>
                  <a:pt x="1942" y="3101"/>
                </a:lnTo>
                <a:cubicBezTo>
                  <a:pt x="1903" y="3114"/>
                  <a:pt x="1861" y="3122"/>
                  <a:pt x="1822" y="3139"/>
                </a:cubicBezTo>
                <a:lnTo>
                  <a:pt x="1711" y="3186"/>
                </a:lnTo>
                <a:cubicBezTo>
                  <a:pt x="1703" y="3190"/>
                  <a:pt x="1694" y="3194"/>
                  <a:pt x="1686" y="3198"/>
                </a:cubicBezTo>
                <a:lnTo>
                  <a:pt x="1686" y="3198"/>
                </a:lnTo>
                <a:cubicBezTo>
                  <a:pt x="1697" y="3137"/>
                  <a:pt x="1702" y="3074"/>
                  <a:pt x="1702" y="3011"/>
                </a:cubicBezTo>
                <a:cubicBezTo>
                  <a:pt x="1698" y="2840"/>
                  <a:pt x="1672" y="2669"/>
                  <a:pt x="1625" y="2502"/>
                </a:cubicBezTo>
                <a:cubicBezTo>
                  <a:pt x="1527" y="2181"/>
                  <a:pt x="1390" y="1878"/>
                  <a:pt x="1219" y="1591"/>
                </a:cubicBezTo>
                <a:cubicBezTo>
                  <a:pt x="1052" y="1304"/>
                  <a:pt x="873" y="1031"/>
                  <a:pt x="672" y="770"/>
                </a:cubicBezTo>
                <a:cubicBezTo>
                  <a:pt x="479" y="505"/>
                  <a:pt x="270" y="252"/>
                  <a:pt x="51" y="8"/>
                </a:cubicBezTo>
                <a:cubicBezTo>
                  <a:pt x="44" y="4"/>
                  <a:pt x="37" y="0"/>
                  <a:pt x="30"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a:off x="628012" y="1950553"/>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p:nvPr/>
        </p:nvSpPr>
        <p:spPr>
          <a:xfrm flipH="1">
            <a:off x="8584137" y="1510753"/>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a:off x="4208225" y="34826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p:nvPr/>
        </p:nvSpPr>
        <p:spPr>
          <a:xfrm flipH="1" rot="10800000">
            <a:off x="7304750" y="84820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p:nvPr/>
        </p:nvSpPr>
        <p:spPr>
          <a:xfrm flipH="1" rot="10800000">
            <a:off x="-150337" y="2430844"/>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p:nvPr/>
        </p:nvSpPr>
        <p:spPr>
          <a:xfrm flipH="1" rot="10800000">
            <a:off x="2848225" y="2250338"/>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flipH="1" rot="10800000">
            <a:off x="7429227" y="2117383"/>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41"/>
          <p:cNvSpPr txBox="1"/>
          <p:nvPr>
            <p:ph idx="21" type="title"/>
          </p:nvPr>
        </p:nvSpPr>
        <p:spPr>
          <a:xfrm>
            <a:off x="2053650" y="-235325"/>
            <a:ext cx="5036700" cy="9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Microinteractions overview</a:t>
            </a:r>
            <a:endParaRPr sz="2400"/>
          </a:p>
        </p:txBody>
      </p:sp>
      <p:graphicFrame>
        <p:nvGraphicFramePr>
          <p:cNvPr id="776" name="Google Shape;776;p41"/>
          <p:cNvGraphicFramePr/>
          <p:nvPr/>
        </p:nvGraphicFramePr>
        <p:xfrm>
          <a:off x="1558850" y="525900"/>
          <a:ext cx="3000000" cy="3000000"/>
        </p:xfrm>
        <a:graphic>
          <a:graphicData uri="http://schemas.openxmlformats.org/drawingml/2006/table">
            <a:tbl>
              <a:tblPr>
                <a:noFill/>
                <a:tableStyleId>{72D053F9-32C7-478B-A4E2-B43E780E5E75}</a:tableStyleId>
              </a:tblPr>
              <a:tblGrid>
                <a:gridCol w="3013150"/>
                <a:gridCol w="3013150"/>
              </a:tblGrid>
              <a:tr h="381000">
                <a:tc>
                  <a:txBody>
                    <a:bodyPr/>
                    <a:lstStyle/>
                    <a:p>
                      <a:pPr indent="0" lvl="0" marL="0" rtl="0" algn="l">
                        <a:spcBef>
                          <a:spcPts val="0"/>
                        </a:spcBef>
                        <a:spcAft>
                          <a:spcPts val="0"/>
                        </a:spcAft>
                        <a:buNone/>
                      </a:pPr>
                      <a:r>
                        <a:rPr b="1" lang="en" sz="1200">
                          <a:latin typeface="Fira Sans"/>
                          <a:ea typeface="Fira Sans"/>
                          <a:cs typeface="Fira Sans"/>
                          <a:sym typeface="Fira Sans"/>
                        </a:rPr>
                        <a:t>#1 Select a sport</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#1.1 Horizontal Scrollable Carousel</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#1.2 Segmented Control</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#1.3 Radio Button</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#1.4 Tuggle Button</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rPr b="1" lang="en" sz="1200">
                          <a:latin typeface="Fira Sans"/>
                          <a:ea typeface="Fira Sans"/>
                          <a:cs typeface="Fira Sans"/>
                          <a:sym typeface="Fira Sans"/>
                        </a:rPr>
                        <a:t>#2 Select location (around current location)</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#2.1 Search Bar navigation to search page</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#2.2 Radius slider</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#2.2b Direct Manipulation</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#2.2c Distance Input Box</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rPr b="1" lang="en" sz="1200">
                          <a:latin typeface="Fira Sans"/>
                          <a:ea typeface="Fira Sans"/>
                          <a:cs typeface="Fira Sans"/>
                          <a:sym typeface="Fira Sans"/>
                        </a:rPr>
                        <a:t>#3 Specifications for found routes </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#3.1 Filter at main page</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#3.1b Dropdown</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#3.1c Horizontal Scrolling</a:t>
                      </a:r>
                      <a:endParaRPr sz="1200">
                        <a:latin typeface="Fira Sans"/>
                        <a:ea typeface="Fira Sans"/>
                        <a:cs typeface="Fira Sans"/>
                        <a:sym typeface="Fira Sans"/>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42"/>
          <p:cNvSpPr txBox="1"/>
          <p:nvPr>
            <p:ph idx="21" type="title"/>
          </p:nvPr>
        </p:nvSpPr>
        <p:spPr>
          <a:xfrm>
            <a:off x="2053650" y="-235325"/>
            <a:ext cx="5036700" cy="9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Microinteractions overview</a:t>
            </a:r>
            <a:endParaRPr sz="2400"/>
          </a:p>
        </p:txBody>
      </p:sp>
      <p:graphicFrame>
        <p:nvGraphicFramePr>
          <p:cNvPr id="782" name="Google Shape;782;p42"/>
          <p:cNvGraphicFramePr/>
          <p:nvPr/>
        </p:nvGraphicFramePr>
        <p:xfrm>
          <a:off x="1558850" y="525900"/>
          <a:ext cx="3000000" cy="3000000"/>
        </p:xfrm>
        <a:graphic>
          <a:graphicData uri="http://schemas.openxmlformats.org/drawingml/2006/table">
            <a:tbl>
              <a:tblPr>
                <a:noFill/>
                <a:tableStyleId>{72D053F9-32C7-478B-A4E2-B43E780E5E75}</a:tableStyleId>
              </a:tblPr>
              <a:tblGrid>
                <a:gridCol w="3013150"/>
                <a:gridCol w="3013150"/>
              </a:tblGrid>
              <a:tr h="381000">
                <a:tc>
                  <a:txBody>
                    <a:bodyPr/>
                    <a:lstStyle/>
                    <a:p>
                      <a:pPr indent="0" lvl="0" marL="0" rtl="0" algn="l">
                        <a:spcBef>
                          <a:spcPts val="0"/>
                        </a:spcBef>
                        <a:spcAft>
                          <a:spcPts val="0"/>
                        </a:spcAft>
                        <a:buNone/>
                      </a:pPr>
                      <a:r>
                        <a:rPr b="1" lang="en" sz="1200">
                          <a:latin typeface="Fira Sans"/>
                          <a:ea typeface="Fira Sans"/>
                          <a:cs typeface="Fira Sans"/>
                          <a:sym typeface="Fira Sans"/>
                        </a:rPr>
                        <a:t>#4 Filtering Distance and Duration</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#4.1 Segmented Control</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#4.2 Reactive Sliders</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#4.3 Input Field</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#4.4 Time Filter Chip Bar</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rPr b="1" lang="en" sz="1200">
                          <a:latin typeface="Fira Sans"/>
                          <a:ea typeface="Fira Sans"/>
                          <a:cs typeface="Fira Sans"/>
                          <a:sym typeface="Fira Sans"/>
                        </a:rPr>
                        <a:t>#5 Filtering Difficulty</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#5.1 Circular Proress Bar</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#5.2 Dropdown Menu</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rPr b="1" lang="en" sz="1200">
                          <a:latin typeface="Fira Sans"/>
                          <a:ea typeface="Fira Sans"/>
                          <a:cs typeface="Fira Sans"/>
                          <a:sym typeface="Fira Sans"/>
                        </a:rPr>
                        <a:t>#6 Filtering Surface </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#6.1 Image-Selection Block</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#6.2 Dropdown Menu</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rPr b="1" lang="en" sz="1200">
                          <a:latin typeface="Fira Sans"/>
                          <a:ea typeface="Fira Sans"/>
                          <a:cs typeface="Fira Sans"/>
                          <a:sym typeface="Fira Sans"/>
                        </a:rPr>
                        <a:t>#7 Organization Community </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#7.1 LATCH Category</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#7.2 Sorting Filter</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#7.2b Icon Dropdown</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#7.2c Icon Dropdown Label</a:t>
                      </a:r>
                      <a:endParaRPr sz="1200">
                        <a:latin typeface="Fira Sans"/>
                        <a:ea typeface="Fira Sans"/>
                        <a:cs typeface="Fira Sans"/>
                        <a:sym typeface="Fira Sans"/>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43"/>
          <p:cNvSpPr txBox="1"/>
          <p:nvPr>
            <p:ph idx="21" type="title"/>
          </p:nvPr>
        </p:nvSpPr>
        <p:spPr>
          <a:xfrm>
            <a:off x="2053650" y="-235325"/>
            <a:ext cx="5036700" cy="9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Microinteractions overview</a:t>
            </a:r>
            <a:endParaRPr sz="2400"/>
          </a:p>
        </p:txBody>
      </p:sp>
      <p:graphicFrame>
        <p:nvGraphicFramePr>
          <p:cNvPr id="788" name="Google Shape;788;p43"/>
          <p:cNvGraphicFramePr/>
          <p:nvPr/>
        </p:nvGraphicFramePr>
        <p:xfrm>
          <a:off x="1558850" y="525900"/>
          <a:ext cx="3000000" cy="3000000"/>
        </p:xfrm>
        <a:graphic>
          <a:graphicData uri="http://schemas.openxmlformats.org/drawingml/2006/table">
            <a:tbl>
              <a:tblPr>
                <a:noFill/>
                <a:tableStyleId>{72D053F9-32C7-478B-A4E2-B43E780E5E75}</a:tableStyleId>
              </a:tblPr>
              <a:tblGrid>
                <a:gridCol w="3013150"/>
                <a:gridCol w="3013150"/>
              </a:tblGrid>
              <a:tr h="381000">
                <a:tc>
                  <a:txBody>
                    <a:bodyPr/>
                    <a:lstStyle/>
                    <a:p>
                      <a:pPr indent="0" lvl="0" marL="0" rtl="0" algn="l">
                        <a:spcBef>
                          <a:spcPts val="0"/>
                        </a:spcBef>
                        <a:spcAft>
                          <a:spcPts val="0"/>
                        </a:spcAft>
                        <a:buNone/>
                      </a:pPr>
                      <a:r>
                        <a:rPr b="1" lang="en" sz="1200">
                          <a:latin typeface="Fira Sans"/>
                          <a:ea typeface="Fira Sans"/>
                          <a:cs typeface="Fira Sans"/>
                          <a:sym typeface="Fira Sans"/>
                        </a:rPr>
                        <a:t>#8 Fitness Level</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#8.1 Slider</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#8.2 Circular Dial</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#8.3 Segmented Control</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#8.4 Dropdown</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rPr b="1" lang="en" sz="1200">
                          <a:latin typeface="Fira Sans"/>
                          <a:ea typeface="Fira Sans"/>
                          <a:cs typeface="Fira Sans"/>
                          <a:sym typeface="Fira Sans"/>
                        </a:rPr>
                        <a:t>#9 One Way or Round Trip</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#9.1 Immediate Segmented Control</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#9.2 Placeholder / Error message</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rPr b="1" lang="en" sz="1200">
                          <a:latin typeface="Fira Sans"/>
                          <a:ea typeface="Fira Sans"/>
                          <a:cs typeface="Fira Sans"/>
                          <a:sym typeface="Fira Sans"/>
                        </a:rPr>
                        <a:t>#10 Choose Starting Point</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#10.1 Segmented Control Map/List</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#10.1b Dropdown route in Map</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rPr b="1" lang="en" sz="1200">
                          <a:latin typeface="Fira Sans"/>
                          <a:ea typeface="Fira Sans"/>
                          <a:cs typeface="Fira Sans"/>
                          <a:sym typeface="Fira Sans"/>
                        </a:rPr>
                        <a:t>#11 Search Bar </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#11.1 Horizontal Scrolling</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#11.2 Highlights LATCH Hierarchy</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#11.3 Informative Tooltip</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#11.4 Search LATCH</a:t>
                      </a:r>
                      <a:endParaRPr sz="1200">
                        <a:latin typeface="Fira Sans"/>
                        <a:ea typeface="Fira Sans"/>
                        <a:cs typeface="Fira Sans"/>
                        <a:sym typeface="Fira Sans"/>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4"/>
          <p:cNvSpPr txBox="1"/>
          <p:nvPr>
            <p:ph idx="21" type="title"/>
          </p:nvPr>
        </p:nvSpPr>
        <p:spPr>
          <a:xfrm>
            <a:off x="2053650" y="-235325"/>
            <a:ext cx="5036700" cy="9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Microinteractions overview</a:t>
            </a:r>
            <a:endParaRPr sz="2400"/>
          </a:p>
        </p:txBody>
      </p:sp>
      <p:graphicFrame>
        <p:nvGraphicFramePr>
          <p:cNvPr id="794" name="Google Shape;794;p44"/>
          <p:cNvGraphicFramePr/>
          <p:nvPr/>
        </p:nvGraphicFramePr>
        <p:xfrm>
          <a:off x="1558850" y="525900"/>
          <a:ext cx="3000000" cy="3000000"/>
        </p:xfrm>
        <a:graphic>
          <a:graphicData uri="http://schemas.openxmlformats.org/drawingml/2006/table">
            <a:tbl>
              <a:tblPr>
                <a:noFill/>
                <a:tableStyleId>{72D053F9-32C7-478B-A4E2-B43E780E5E75}</a:tableStyleId>
              </a:tblPr>
              <a:tblGrid>
                <a:gridCol w="3013150"/>
                <a:gridCol w="3013150"/>
              </a:tblGrid>
              <a:tr h="381000">
                <a:tc>
                  <a:txBody>
                    <a:bodyPr/>
                    <a:lstStyle/>
                    <a:p>
                      <a:pPr indent="0" lvl="0" marL="0" rtl="0" algn="l">
                        <a:spcBef>
                          <a:spcPts val="0"/>
                        </a:spcBef>
                        <a:spcAft>
                          <a:spcPts val="0"/>
                        </a:spcAft>
                        <a:buNone/>
                      </a:pPr>
                      <a:r>
                        <a:rPr b="1" lang="en" sz="1200">
                          <a:latin typeface="Fira Sans"/>
                          <a:ea typeface="Fira Sans"/>
                          <a:cs typeface="Fira Sans"/>
                          <a:sym typeface="Fira Sans"/>
                        </a:rPr>
                        <a:t>#12 Search on Map</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#12.1 Special places Horizontal bar</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#12.1b LATCH Hierarchical</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#12.2 Visual Click-responsive Highlight</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rPr b="1" lang="en" sz="1200">
                          <a:latin typeface="Fira Sans"/>
                          <a:ea typeface="Fira Sans"/>
                          <a:cs typeface="Fira Sans"/>
                          <a:sym typeface="Fira Sans"/>
                        </a:rPr>
                        <a:t>#13 Manipulate existing Route</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#13.1 Buttons</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#13.2 Dropdown</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#13.2b Icon Dropdown</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#13.3 Drag and Drop</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rPr b="1" lang="en" sz="1200">
                          <a:latin typeface="Fira Sans"/>
                          <a:ea typeface="Fira Sans"/>
                          <a:cs typeface="Fira Sans"/>
                          <a:sym typeface="Fira Sans"/>
                        </a:rPr>
                        <a:t>#14 Edit / Adjust Route</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#14.1 Dropdown Editable Waypoints</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#14.1b Providing Info Button</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#14.2 Direct Manipulation Edit</a:t>
                      </a:r>
                      <a:endParaRPr sz="1200">
                        <a:latin typeface="Fira Sans"/>
                        <a:ea typeface="Fira Sans"/>
                        <a:cs typeface="Fira Sans"/>
                        <a:sym typeface="Fira Sans"/>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5"/>
          <p:cNvSpPr txBox="1"/>
          <p:nvPr>
            <p:ph idx="21" type="title"/>
          </p:nvPr>
        </p:nvSpPr>
        <p:spPr>
          <a:xfrm>
            <a:off x="2053650" y="-235325"/>
            <a:ext cx="5036700" cy="9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Microinteractions overview</a:t>
            </a:r>
            <a:endParaRPr sz="2400"/>
          </a:p>
        </p:txBody>
      </p:sp>
      <p:graphicFrame>
        <p:nvGraphicFramePr>
          <p:cNvPr id="800" name="Google Shape;800;p45"/>
          <p:cNvGraphicFramePr/>
          <p:nvPr/>
        </p:nvGraphicFramePr>
        <p:xfrm>
          <a:off x="1558850" y="525900"/>
          <a:ext cx="3000000" cy="3000000"/>
        </p:xfrm>
        <a:graphic>
          <a:graphicData uri="http://schemas.openxmlformats.org/drawingml/2006/table">
            <a:tbl>
              <a:tblPr>
                <a:noFill/>
                <a:tableStyleId>{72D053F9-32C7-478B-A4E2-B43E780E5E75}</a:tableStyleId>
              </a:tblPr>
              <a:tblGrid>
                <a:gridCol w="3013150"/>
                <a:gridCol w="3013150"/>
              </a:tblGrid>
              <a:tr h="381000">
                <a:tc>
                  <a:txBody>
                    <a:bodyPr/>
                    <a:lstStyle/>
                    <a:p>
                      <a:pPr indent="0" lvl="0" marL="0" rtl="0" algn="l">
                        <a:spcBef>
                          <a:spcPts val="0"/>
                        </a:spcBef>
                        <a:spcAft>
                          <a:spcPts val="0"/>
                        </a:spcAft>
                        <a:buNone/>
                      </a:pPr>
                      <a:r>
                        <a:rPr b="1" lang="en" sz="1200">
                          <a:latin typeface="Fira Sans"/>
                          <a:ea typeface="Fira Sans"/>
                          <a:cs typeface="Fira Sans"/>
                          <a:sym typeface="Fira Sans"/>
                        </a:rPr>
                        <a:t>#15 Record Route</a:t>
                      </a:r>
                      <a:endParaRPr b="1"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#15.1 </a:t>
                      </a:r>
                      <a:r>
                        <a:rPr lang="en" sz="1200">
                          <a:latin typeface="Fira Sans"/>
                          <a:ea typeface="Fira Sans"/>
                          <a:cs typeface="Fira Sans"/>
                          <a:sym typeface="Fira Sans"/>
                        </a:rPr>
                        <a:t>Expandable</a:t>
                      </a:r>
                      <a:r>
                        <a:rPr lang="en" sz="1200">
                          <a:latin typeface="Fira Sans"/>
                          <a:ea typeface="Fira Sans"/>
                          <a:cs typeface="Fira Sans"/>
                          <a:sym typeface="Fira Sans"/>
                        </a:rPr>
                        <a:t> Bottom Bar</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#15.2 Segmented Control</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#15.3 Feedback Finished Tour</a:t>
                      </a:r>
                      <a:endParaRPr sz="1200">
                        <a:latin typeface="Fira Sans"/>
                        <a:ea typeface="Fira Sans"/>
                        <a:cs typeface="Fira Sans"/>
                        <a:sym typeface="Fira Sans"/>
                      </a:endParaRPr>
                    </a:p>
                  </a:txBody>
                  <a:tcPr marT="91425" marB="91425" marR="91425" marL="91425"/>
                </a:tc>
              </a:tr>
              <a:tr h="381000">
                <a:tc>
                  <a:txBody>
                    <a:bodyPr/>
                    <a:lstStyle/>
                    <a:p>
                      <a:pPr indent="0" lvl="0" marL="0" rtl="0" algn="l">
                        <a:spcBef>
                          <a:spcPts val="0"/>
                        </a:spcBef>
                        <a:spcAft>
                          <a:spcPts val="0"/>
                        </a:spcAft>
                        <a:buNone/>
                      </a:pPr>
                      <a:r>
                        <a:t/>
                      </a:r>
                      <a:endParaRPr sz="1200">
                        <a:latin typeface="Fira Sans"/>
                        <a:ea typeface="Fira Sans"/>
                        <a:cs typeface="Fira Sans"/>
                        <a:sym typeface="Fira Sans"/>
                      </a:endParaRPr>
                    </a:p>
                  </a:txBody>
                  <a:tcPr marT="91425" marB="91425" marR="91425" marL="91425"/>
                </a:tc>
                <a:tc>
                  <a:txBody>
                    <a:bodyPr/>
                    <a:lstStyle/>
                    <a:p>
                      <a:pPr indent="0" lvl="0" marL="0" rtl="0" algn="l">
                        <a:spcBef>
                          <a:spcPts val="0"/>
                        </a:spcBef>
                        <a:spcAft>
                          <a:spcPts val="0"/>
                        </a:spcAft>
                        <a:buNone/>
                      </a:pPr>
                      <a:r>
                        <a:rPr lang="en" sz="1200">
                          <a:latin typeface="Fira Sans"/>
                          <a:ea typeface="Fira Sans"/>
                          <a:cs typeface="Fira Sans"/>
                          <a:sym typeface="Fira Sans"/>
                        </a:rPr>
                        <a:t>#15.3b Feedback Default</a:t>
                      </a:r>
                      <a:endParaRPr sz="1200">
                        <a:latin typeface="Fira Sans"/>
                        <a:ea typeface="Fira Sans"/>
                        <a:cs typeface="Fira Sans"/>
                        <a:sym typeface="Fira Sans"/>
                      </a:endParaRPr>
                    </a:p>
                  </a:txBody>
                  <a:tcPr marT="91425" marB="91425" marR="91425" marL="91425"/>
                </a:tc>
              </a:tr>
            </a:tbl>
          </a:graphicData>
        </a:graphic>
      </p:graphicFrame>
      <p:sp>
        <p:nvSpPr>
          <p:cNvPr id="801" name="Google Shape;801;p45"/>
          <p:cNvSpPr txBox="1"/>
          <p:nvPr>
            <p:ph idx="21" type="title"/>
          </p:nvPr>
        </p:nvSpPr>
        <p:spPr>
          <a:xfrm>
            <a:off x="2053650" y="2830600"/>
            <a:ext cx="5036700" cy="9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Total Alternatives: 50</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46"/>
          <p:cNvSpPr txBox="1"/>
          <p:nvPr>
            <p:ph idx="21" type="title"/>
          </p:nvPr>
        </p:nvSpPr>
        <p:spPr>
          <a:xfrm>
            <a:off x="713228" y="1657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Microinteractions Discover Page</a:t>
            </a:r>
            <a:endParaRPr/>
          </a:p>
        </p:txBody>
      </p:sp>
      <p:pic>
        <p:nvPicPr>
          <p:cNvPr id="807" name="Google Shape;807;p46"/>
          <p:cNvPicPr preferRelativeResize="0"/>
          <p:nvPr/>
        </p:nvPicPr>
        <p:blipFill>
          <a:blip r:embed="rId3">
            <a:alphaModFix/>
          </a:blip>
          <a:stretch>
            <a:fillRect/>
          </a:stretch>
        </p:blipFill>
        <p:spPr>
          <a:xfrm>
            <a:off x="713226" y="855700"/>
            <a:ext cx="1629050" cy="3526725"/>
          </a:xfrm>
          <a:prstGeom prst="rect">
            <a:avLst/>
          </a:prstGeom>
          <a:noFill/>
          <a:ln>
            <a:noFill/>
          </a:ln>
        </p:spPr>
      </p:pic>
      <p:pic>
        <p:nvPicPr>
          <p:cNvPr id="808" name="Google Shape;808;p46"/>
          <p:cNvPicPr preferRelativeResize="0"/>
          <p:nvPr/>
        </p:nvPicPr>
        <p:blipFill rotWithShape="1">
          <a:blip r:embed="rId3">
            <a:alphaModFix/>
          </a:blip>
          <a:srcRect b="0" l="0" r="34058" t="69803"/>
          <a:stretch/>
        </p:blipFill>
        <p:spPr>
          <a:xfrm>
            <a:off x="2755075" y="1652962"/>
            <a:ext cx="2173575" cy="2154900"/>
          </a:xfrm>
          <a:prstGeom prst="rect">
            <a:avLst/>
          </a:prstGeom>
          <a:noFill/>
          <a:ln>
            <a:noFill/>
          </a:ln>
        </p:spPr>
      </p:pic>
      <p:sp>
        <p:nvSpPr>
          <p:cNvPr id="809" name="Google Shape;809;p46"/>
          <p:cNvSpPr/>
          <p:nvPr/>
        </p:nvSpPr>
        <p:spPr>
          <a:xfrm>
            <a:off x="2804175" y="3011900"/>
            <a:ext cx="638100" cy="5727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cxnSp>
        <p:nvCxnSpPr>
          <p:cNvPr id="810" name="Google Shape;810;p46"/>
          <p:cNvCxnSpPr>
            <a:stCxn id="809" idx="1"/>
          </p:cNvCxnSpPr>
          <p:nvPr/>
        </p:nvCxnSpPr>
        <p:spPr>
          <a:xfrm flipH="1">
            <a:off x="2288175" y="3298250"/>
            <a:ext cx="516000" cy="2100"/>
          </a:xfrm>
          <a:prstGeom prst="straightConnector1">
            <a:avLst/>
          </a:prstGeom>
          <a:noFill/>
          <a:ln cap="flat" cmpd="sng" w="28575">
            <a:solidFill>
              <a:srgbClr val="FF00FF"/>
            </a:solidFill>
            <a:prstDash val="solid"/>
            <a:round/>
            <a:headEnd len="med" w="med" type="none"/>
            <a:tailEnd len="med" w="med" type="none"/>
          </a:ln>
        </p:spPr>
      </p:cxnSp>
      <p:sp>
        <p:nvSpPr>
          <p:cNvPr id="811" name="Google Shape;811;p46"/>
          <p:cNvSpPr txBox="1"/>
          <p:nvPr/>
        </p:nvSpPr>
        <p:spPr>
          <a:xfrm>
            <a:off x="5586300" y="1651250"/>
            <a:ext cx="3239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Discover feed is the go-to place for users seeking inspiration for their next adventures. </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They can scroll through personalized content or use the search for Tour suggestions in a specific region.</a:t>
            </a:r>
            <a:endParaRPr sz="1600">
              <a:solidFill>
                <a:schemeClr val="dk1"/>
              </a:solidFill>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7"/>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Select a Sport</a:t>
            </a:r>
            <a:endParaRPr>
              <a:solidFill>
                <a:srgbClr val="CC0000"/>
              </a:solidFill>
            </a:endParaRPr>
          </a:p>
        </p:txBody>
      </p:sp>
      <p:sp>
        <p:nvSpPr>
          <p:cNvPr id="817" name="Google Shape;817;p47"/>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#1</a:t>
            </a:r>
            <a:endParaRPr>
              <a:solidFill>
                <a:srgbClr val="CC0000"/>
              </a:solidFill>
            </a:endParaRPr>
          </a:p>
        </p:txBody>
      </p:sp>
      <p:sp>
        <p:nvSpPr>
          <p:cNvPr id="818" name="Google Shape;818;p47"/>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819" name="Google Shape;819;p47"/>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820" name="Google Shape;820;p47"/>
          <p:cNvSpPr txBox="1"/>
          <p:nvPr/>
        </p:nvSpPr>
        <p:spPr>
          <a:xfrm>
            <a:off x="527225" y="19813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original microinteraction is a drop down menu showing the different types of sports. It allows only to search for one sport at the time.</a:t>
            </a:r>
            <a:endParaRPr sz="1600">
              <a:solidFill>
                <a:schemeClr val="dk1"/>
              </a:solidFill>
              <a:latin typeface="Fira Sans"/>
              <a:ea typeface="Fira Sans"/>
              <a:cs typeface="Fira Sans"/>
              <a:sym typeface="Fira Sans"/>
            </a:endParaRPr>
          </a:p>
        </p:txBody>
      </p:sp>
      <p:sp>
        <p:nvSpPr>
          <p:cNvPr id="821" name="Google Shape;821;p47"/>
          <p:cNvSpPr txBox="1"/>
          <p:nvPr>
            <p:ph idx="21" type="title"/>
          </p:nvPr>
        </p:nvSpPr>
        <p:spPr>
          <a:xfrm>
            <a:off x="527226" y="3079717"/>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822" name="Google Shape;822;p47"/>
          <p:cNvSpPr txBox="1"/>
          <p:nvPr/>
        </p:nvSpPr>
        <p:spPr>
          <a:xfrm>
            <a:off x="527225" y="3579042"/>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Selecting one type of sport to find the user’s next adventure and routes already existing in Komoot.</a:t>
            </a:r>
            <a:endParaRPr sz="1600">
              <a:solidFill>
                <a:schemeClr val="dk1"/>
              </a:solidFill>
              <a:latin typeface="Fira Sans"/>
              <a:ea typeface="Fira Sans"/>
              <a:cs typeface="Fira Sans"/>
              <a:sym typeface="Fira Sans"/>
            </a:endParaRPr>
          </a:p>
        </p:txBody>
      </p:sp>
      <p:pic>
        <p:nvPicPr>
          <p:cNvPr id="823" name="Google Shape;823;p47"/>
          <p:cNvPicPr preferRelativeResize="0"/>
          <p:nvPr/>
        </p:nvPicPr>
        <p:blipFill>
          <a:blip r:embed="rId3">
            <a:alphaModFix/>
          </a:blip>
          <a:stretch>
            <a:fillRect/>
          </a:stretch>
        </p:blipFill>
        <p:spPr>
          <a:xfrm>
            <a:off x="6414274" y="933625"/>
            <a:ext cx="1845975" cy="4084475"/>
          </a:xfrm>
          <a:prstGeom prst="rect">
            <a:avLst/>
          </a:prstGeom>
          <a:noFill/>
          <a:ln>
            <a:noFill/>
          </a:ln>
        </p:spPr>
      </p:pic>
      <p:sp>
        <p:nvSpPr>
          <p:cNvPr id="824" name="Google Shape;824;p47"/>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8"/>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830" name="Google Shape;830;p48"/>
          <p:cNvSpPr txBox="1"/>
          <p:nvPr/>
        </p:nvSpPr>
        <p:spPr>
          <a:xfrm>
            <a:off x="527225" y="1981300"/>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Instead of a dropdown, users can scroll horizontally through a visually presented set of sport icons and labels.</a:t>
            </a:r>
            <a:endParaRPr sz="1600">
              <a:solidFill>
                <a:schemeClr val="dk1"/>
              </a:solidFill>
              <a:latin typeface="Fira Sans"/>
              <a:ea typeface="Fira Sans"/>
              <a:cs typeface="Fira Sans"/>
              <a:sym typeface="Fira Sans"/>
            </a:endParaRPr>
          </a:p>
        </p:txBody>
      </p:sp>
      <p:sp>
        <p:nvSpPr>
          <p:cNvPr id="831" name="Google Shape;831;p48"/>
          <p:cNvSpPr txBox="1"/>
          <p:nvPr>
            <p:ph idx="21" type="title"/>
          </p:nvPr>
        </p:nvSpPr>
        <p:spPr>
          <a:xfrm>
            <a:off x="527225" y="2755825"/>
            <a:ext cx="325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a:t>
            </a:r>
            <a:r>
              <a:rPr lang="en" sz="2100"/>
              <a:t>oal and motivation:</a:t>
            </a:r>
            <a:endParaRPr sz="2100"/>
          </a:p>
        </p:txBody>
      </p:sp>
      <p:sp>
        <p:nvSpPr>
          <p:cNvPr id="832" name="Google Shape;832;p48"/>
          <p:cNvSpPr txBox="1"/>
          <p:nvPr/>
        </p:nvSpPr>
        <p:spPr>
          <a:xfrm>
            <a:off x="527225" y="3255142"/>
            <a:ext cx="5653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Provides a more visually engaging and dynamic interaction.</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Allows users to quickly swipe or scroll through options.</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Reduces the need for additional clicks, providing a more efficient selection process. Later, there are more alternative horizontal scrollable carousels, making it more consistent helping for learnability (new users) and memorability (for users in the long run).</a:t>
            </a:r>
            <a:endParaRPr sz="1600">
              <a:solidFill>
                <a:schemeClr val="dk1"/>
              </a:solidFill>
              <a:latin typeface="Fira Sans"/>
              <a:ea typeface="Fira Sans"/>
              <a:cs typeface="Fira Sans"/>
              <a:sym typeface="Fira Sans"/>
            </a:endParaRPr>
          </a:p>
        </p:txBody>
      </p:sp>
      <p:sp>
        <p:nvSpPr>
          <p:cNvPr id="833" name="Google Shape;833;p48"/>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Horizontal Scrollable Carousel</a:t>
            </a:r>
            <a:endParaRPr>
              <a:solidFill>
                <a:srgbClr val="CC0000"/>
              </a:solidFill>
            </a:endParaRPr>
          </a:p>
        </p:txBody>
      </p:sp>
      <p:sp>
        <p:nvSpPr>
          <p:cNvPr id="834" name="Google Shape;834;p48"/>
          <p:cNvSpPr txBox="1"/>
          <p:nvPr>
            <p:ph idx="21" type="title"/>
          </p:nvPr>
        </p:nvSpPr>
        <p:spPr>
          <a:xfrm>
            <a:off x="384628" y="173736"/>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#1.1</a:t>
            </a:r>
            <a:endParaRPr>
              <a:solidFill>
                <a:srgbClr val="CC0000"/>
              </a:solidFill>
            </a:endParaRPr>
          </a:p>
        </p:txBody>
      </p:sp>
      <p:sp>
        <p:nvSpPr>
          <p:cNvPr id="835" name="Google Shape;835;p48"/>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836" name="Google Shape;836;p48"/>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837" name="Google Shape;837;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38" name="Google Shape;838;p48"/>
          <p:cNvPicPr preferRelativeResize="0"/>
          <p:nvPr/>
        </p:nvPicPr>
        <p:blipFill rotWithShape="1">
          <a:blip r:embed="rId3">
            <a:alphaModFix/>
          </a:blip>
          <a:srcRect b="0" l="524" r="514" t="0"/>
          <a:stretch/>
        </p:blipFill>
        <p:spPr>
          <a:xfrm>
            <a:off x="6386999" y="746425"/>
            <a:ext cx="1901050" cy="414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1"/>
          <p:cNvSpPr/>
          <p:nvPr/>
        </p:nvSpPr>
        <p:spPr>
          <a:xfrm>
            <a:off x="1451902" y="525238"/>
            <a:ext cx="1608300" cy="1608300"/>
          </a:xfrm>
          <a:prstGeom prst="ellipse">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txBox="1"/>
          <p:nvPr>
            <p:ph type="title"/>
          </p:nvPr>
        </p:nvSpPr>
        <p:spPr>
          <a:xfrm>
            <a:off x="3298100" y="725776"/>
            <a:ext cx="4713900" cy="7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Intro and </a:t>
            </a:r>
            <a:endParaRPr sz="4400"/>
          </a:p>
          <a:p>
            <a:pPr indent="0" lvl="0" marL="0" rtl="0" algn="l">
              <a:spcBef>
                <a:spcPts val="0"/>
              </a:spcBef>
              <a:spcAft>
                <a:spcPts val="0"/>
              </a:spcAft>
              <a:buNone/>
            </a:pPr>
            <a:r>
              <a:rPr lang="en" sz="4400"/>
              <a:t>Macro design</a:t>
            </a:r>
            <a:endParaRPr sz="4400"/>
          </a:p>
        </p:txBody>
      </p:sp>
      <p:sp>
        <p:nvSpPr>
          <p:cNvPr id="628" name="Google Shape;628;p31"/>
          <p:cNvSpPr txBox="1"/>
          <p:nvPr>
            <p:ph idx="2" type="title"/>
          </p:nvPr>
        </p:nvSpPr>
        <p:spPr>
          <a:xfrm>
            <a:off x="1214000" y="708238"/>
            <a:ext cx="2084100" cy="12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29" name="Google Shape;629;p31"/>
          <p:cNvSpPr/>
          <p:nvPr/>
        </p:nvSpPr>
        <p:spPr>
          <a:xfrm>
            <a:off x="7946350" y="288013"/>
            <a:ext cx="647568" cy="351126"/>
          </a:xfrm>
          <a:custGeom>
            <a:rect b="b" l="l" r="r" t="t"/>
            <a:pathLst>
              <a:path extrusionOk="0" h="3904" w="7200">
                <a:moveTo>
                  <a:pt x="7172" y="0"/>
                </a:moveTo>
                <a:cubicBezTo>
                  <a:pt x="7166" y="0"/>
                  <a:pt x="7160" y="3"/>
                  <a:pt x="7157" y="6"/>
                </a:cubicBezTo>
                <a:lnTo>
                  <a:pt x="6682" y="357"/>
                </a:lnTo>
                <a:cubicBezTo>
                  <a:pt x="6600" y="417"/>
                  <a:pt x="6528" y="481"/>
                  <a:pt x="6455" y="545"/>
                </a:cubicBezTo>
                <a:lnTo>
                  <a:pt x="6228" y="738"/>
                </a:lnTo>
                <a:cubicBezTo>
                  <a:pt x="6151" y="798"/>
                  <a:pt x="6083" y="866"/>
                  <a:pt x="6010" y="935"/>
                </a:cubicBezTo>
                <a:lnTo>
                  <a:pt x="5796" y="1144"/>
                </a:lnTo>
                <a:cubicBezTo>
                  <a:pt x="5762" y="1178"/>
                  <a:pt x="5728" y="1213"/>
                  <a:pt x="5694" y="1251"/>
                </a:cubicBezTo>
                <a:lnTo>
                  <a:pt x="5595" y="1362"/>
                </a:lnTo>
                <a:lnTo>
                  <a:pt x="5497" y="1469"/>
                </a:lnTo>
                <a:lnTo>
                  <a:pt x="5446" y="1525"/>
                </a:lnTo>
                <a:cubicBezTo>
                  <a:pt x="5433" y="1542"/>
                  <a:pt x="5416" y="1563"/>
                  <a:pt x="5403" y="1585"/>
                </a:cubicBezTo>
                <a:lnTo>
                  <a:pt x="5223" y="1820"/>
                </a:lnTo>
                <a:cubicBezTo>
                  <a:pt x="5189" y="1863"/>
                  <a:pt x="5163" y="1901"/>
                  <a:pt x="5138" y="1944"/>
                </a:cubicBezTo>
                <a:lnTo>
                  <a:pt x="5056" y="2072"/>
                </a:lnTo>
                <a:cubicBezTo>
                  <a:pt x="5035" y="2115"/>
                  <a:pt x="5005" y="2158"/>
                  <a:pt x="4979" y="2201"/>
                </a:cubicBezTo>
                <a:lnTo>
                  <a:pt x="4915" y="2337"/>
                </a:lnTo>
                <a:lnTo>
                  <a:pt x="4847" y="2470"/>
                </a:lnTo>
                <a:lnTo>
                  <a:pt x="4791" y="2616"/>
                </a:lnTo>
                <a:cubicBezTo>
                  <a:pt x="4774" y="2663"/>
                  <a:pt x="4753" y="2710"/>
                  <a:pt x="4740" y="2757"/>
                </a:cubicBezTo>
                <a:lnTo>
                  <a:pt x="4701" y="2906"/>
                </a:lnTo>
                <a:lnTo>
                  <a:pt x="4680" y="2979"/>
                </a:lnTo>
                <a:lnTo>
                  <a:pt x="4671" y="3056"/>
                </a:lnTo>
                <a:cubicBezTo>
                  <a:pt x="4663" y="3107"/>
                  <a:pt x="4654" y="3154"/>
                  <a:pt x="4650" y="3210"/>
                </a:cubicBezTo>
                <a:lnTo>
                  <a:pt x="4641" y="3364"/>
                </a:lnTo>
                <a:cubicBezTo>
                  <a:pt x="4641" y="3392"/>
                  <a:pt x="4641" y="3421"/>
                  <a:pt x="4643" y="3450"/>
                </a:cubicBezTo>
                <a:lnTo>
                  <a:pt x="4643" y="3450"/>
                </a:lnTo>
                <a:cubicBezTo>
                  <a:pt x="4567" y="3392"/>
                  <a:pt x="4485" y="3343"/>
                  <a:pt x="4398" y="3304"/>
                </a:cubicBezTo>
                <a:cubicBezTo>
                  <a:pt x="4197" y="3214"/>
                  <a:pt x="3987" y="3150"/>
                  <a:pt x="3769" y="3116"/>
                </a:cubicBezTo>
                <a:cubicBezTo>
                  <a:pt x="3524" y="3081"/>
                  <a:pt x="3276" y="3064"/>
                  <a:pt x="3027" y="3064"/>
                </a:cubicBezTo>
                <a:cubicBezTo>
                  <a:pt x="2849" y="3064"/>
                  <a:pt x="2671" y="3072"/>
                  <a:pt x="2494" y="3090"/>
                </a:cubicBezTo>
                <a:cubicBezTo>
                  <a:pt x="2075" y="3125"/>
                  <a:pt x="1656" y="3189"/>
                  <a:pt x="1245" y="3274"/>
                </a:cubicBezTo>
                <a:cubicBezTo>
                  <a:pt x="830" y="3360"/>
                  <a:pt x="424" y="3458"/>
                  <a:pt x="22" y="3582"/>
                </a:cubicBezTo>
                <a:cubicBezTo>
                  <a:pt x="9" y="3586"/>
                  <a:pt x="1" y="3599"/>
                  <a:pt x="5" y="3612"/>
                </a:cubicBezTo>
                <a:cubicBezTo>
                  <a:pt x="8" y="3623"/>
                  <a:pt x="18" y="3630"/>
                  <a:pt x="30" y="3630"/>
                </a:cubicBezTo>
                <a:cubicBezTo>
                  <a:pt x="33" y="3630"/>
                  <a:pt x="36" y="3630"/>
                  <a:pt x="39" y="3629"/>
                </a:cubicBezTo>
                <a:cubicBezTo>
                  <a:pt x="441" y="3518"/>
                  <a:pt x="852" y="3432"/>
                  <a:pt x="1262" y="3360"/>
                </a:cubicBezTo>
                <a:cubicBezTo>
                  <a:pt x="1673" y="3291"/>
                  <a:pt x="2088" y="3244"/>
                  <a:pt x="2507" y="3219"/>
                </a:cubicBezTo>
                <a:cubicBezTo>
                  <a:pt x="2618" y="3212"/>
                  <a:pt x="2729" y="3208"/>
                  <a:pt x="2840" y="3208"/>
                </a:cubicBezTo>
                <a:cubicBezTo>
                  <a:pt x="3141" y="3208"/>
                  <a:pt x="3442" y="3234"/>
                  <a:pt x="3739" y="3287"/>
                </a:cubicBezTo>
                <a:cubicBezTo>
                  <a:pt x="3936" y="3326"/>
                  <a:pt x="4128" y="3390"/>
                  <a:pt x="4308" y="3480"/>
                </a:cubicBezTo>
                <a:cubicBezTo>
                  <a:pt x="4476" y="3557"/>
                  <a:pt x="4616" y="3682"/>
                  <a:pt x="4722" y="3832"/>
                </a:cubicBezTo>
                <a:lnTo>
                  <a:pt x="4722" y="3832"/>
                </a:lnTo>
                <a:lnTo>
                  <a:pt x="4727" y="3847"/>
                </a:lnTo>
                <a:lnTo>
                  <a:pt x="4731" y="3845"/>
                </a:lnTo>
                <a:lnTo>
                  <a:pt x="4731" y="3845"/>
                </a:lnTo>
                <a:cubicBezTo>
                  <a:pt x="4733" y="3847"/>
                  <a:pt x="4734" y="3849"/>
                  <a:pt x="4736" y="3852"/>
                </a:cubicBezTo>
                <a:lnTo>
                  <a:pt x="4740" y="3856"/>
                </a:lnTo>
                <a:cubicBezTo>
                  <a:pt x="4764" y="3889"/>
                  <a:pt x="4797" y="3903"/>
                  <a:pt x="4829" y="3903"/>
                </a:cubicBezTo>
                <a:cubicBezTo>
                  <a:pt x="4903" y="3903"/>
                  <a:pt x="4973" y="3827"/>
                  <a:pt x="4928" y="3740"/>
                </a:cubicBezTo>
                <a:lnTo>
                  <a:pt x="4924" y="3732"/>
                </a:lnTo>
                <a:lnTo>
                  <a:pt x="4920" y="3719"/>
                </a:lnTo>
                <a:lnTo>
                  <a:pt x="4907" y="3689"/>
                </a:lnTo>
                <a:lnTo>
                  <a:pt x="4890" y="3625"/>
                </a:lnTo>
                <a:cubicBezTo>
                  <a:pt x="4877" y="3582"/>
                  <a:pt x="4868" y="3539"/>
                  <a:pt x="4864" y="3497"/>
                </a:cubicBezTo>
                <a:cubicBezTo>
                  <a:pt x="4860" y="3450"/>
                  <a:pt x="4851" y="3403"/>
                  <a:pt x="4851" y="3360"/>
                </a:cubicBezTo>
                <a:lnTo>
                  <a:pt x="4851" y="3219"/>
                </a:lnTo>
                <a:cubicBezTo>
                  <a:pt x="4855" y="3176"/>
                  <a:pt x="4860" y="3129"/>
                  <a:pt x="4864" y="3082"/>
                </a:cubicBezTo>
                <a:lnTo>
                  <a:pt x="4872" y="3013"/>
                </a:lnTo>
                <a:lnTo>
                  <a:pt x="4890" y="2945"/>
                </a:lnTo>
                <a:lnTo>
                  <a:pt x="4920" y="2808"/>
                </a:lnTo>
                <a:cubicBezTo>
                  <a:pt x="4932" y="2761"/>
                  <a:pt x="4949" y="2718"/>
                  <a:pt x="4962" y="2671"/>
                </a:cubicBezTo>
                <a:lnTo>
                  <a:pt x="5009" y="2539"/>
                </a:lnTo>
                <a:lnTo>
                  <a:pt x="5069" y="2406"/>
                </a:lnTo>
                <a:lnTo>
                  <a:pt x="5129" y="2278"/>
                </a:lnTo>
                <a:cubicBezTo>
                  <a:pt x="5146" y="2231"/>
                  <a:pt x="5176" y="2192"/>
                  <a:pt x="5198" y="2149"/>
                </a:cubicBezTo>
                <a:lnTo>
                  <a:pt x="5270" y="2025"/>
                </a:lnTo>
                <a:cubicBezTo>
                  <a:pt x="5292" y="1982"/>
                  <a:pt x="5317" y="1944"/>
                  <a:pt x="5347" y="1901"/>
                </a:cubicBezTo>
                <a:lnTo>
                  <a:pt x="5514" y="1666"/>
                </a:lnTo>
                <a:cubicBezTo>
                  <a:pt x="5527" y="1645"/>
                  <a:pt x="5540" y="1623"/>
                  <a:pt x="5557" y="1606"/>
                </a:cubicBezTo>
                <a:lnTo>
                  <a:pt x="5600" y="1550"/>
                </a:lnTo>
                <a:lnTo>
                  <a:pt x="5694" y="1439"/>
                </a:lnTo>
                <a:lnTo>
                  <a:pt x="5788" y="1328"/>
                </a:lnTo>
                <a:cubicBezTo>
                  <a:pt x="5818" y="1290"/>
                  <a:pt x="5848" y="1255"/>
                  <a:pt x="5882" y="1221"/>
                </a:cubicBezTo>
                <a:lnTo>
                  <a:pt x="6087" y="1012"/>
                </a:lnTo>
                <a:cubicBezTo>
                  <a:pt x="6156" y="939"/>
                  <a:pt x="6220" y="870"/>
                  <a:pt x="6293" y="806"/>
                </a:cubicBezTo>
                <a:lnTo>
                  <a:pt x="6511" y="609"/>
                </a:lnTo>
                <a:cubicBezTo>
                  <a:pt x="6583" y="545"/>
                  <a:pt x="6652" y="473"/>
                  <a:pt x="6729" y="417"/>
                </a:cubicBezTo>
                <a:lnTo>
                  <a:pt x="7186" y="49"/>
                </a:lnTo>
                <a:cubicBezTo>
                  <a:pt x="7199" y="36"/>
                  <a:pt x="7199" y="23"/>
                  <a:pt x="7191" y="11"/>
                </a:cubicBezTo>
                <a:cubicBezTo>
                  <a:pt x="7186" y="4"/>
                  <a:pt x="7179" y="0"/>
                  <a:pt x="7172"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a:off x="498913" y="219652"/>
            <a:ext cx="445113" cy="352745"/>
          </a:xfrm>
          <a:custGeom>
            <a:rect b="b" l="l" r="r" t="t"/>
            <a:pathLst>
              <a:path extrusionOk="0" h="3922" w="4949">
                <a:moveTo>
                  <a:pt x="30" y="0"/>
                </a:moveTo>
                <a:cubicBezTo>
                  <a:pt x="24" y="0"/>
                  <a:pt x="19" y="3"/>
                  <a:pt x="13" y="8"/>
                </a:cubicBezTo>
                <a:cubicBezTo>
                  <a:pt x="4" y="17"/>
                  <a:pt x="0" y="34"/>
                  <a:pt x="13" y="43"/>
                </a:cubicBezTo>
                <a:cubicBezTo>
                  <a:pt x="218" y="295"/>
                  <a:pt x="415" y="560"/>
                  <a:pt x="599" y="825"/>
                </a:cubicBezTo>
                <a:cubicBezTo>
                  <a:pt x="783" y="1091"/>
                  <a:pt x="954" y="1369"/>
                  <a:pt x="1108" y="1655"/>
                </a:cubicBezTo>
                <a:cubicBezTo>
                  <a:pt x="1262" y="1937"/>
                  <a:pt x="1382" y="2237"/>
                  <a:pt x="1459" y="2545"/>
                </a:cubicBezTo>
                <a:cubicBezTo>
                  <a:pt x="1501" y="2695"/>
                  <a:pt x="1518" y="2849"/>
                  <a:pt x="1510" y="3007"/>
                </a:cubicBezTo>
                <a:cubicBezTo>
                  <a:pt x="1506" y="3137"/>
                  <a:pt x="1475" y="3263"/>
                  <a:pt x="1414" y="3377"/>
                </a:cubicBezTo>
                <a:lnTo>
                  <a:pt x="1414" y="3377"/>
                </a:lnTo>
                <a:lnTo>
                  <a:pt x="1412" y="3379"/>
                </a:lnTo>
                <a:lnTo>
                  <a:pt x="1399" y="3392"/>
                </a:lnTo>
                <a:lnTo>
                  <a:pt x="1386" y="3409"/>
                </a:lnTo>
                <a:lnTo>
                  <a:pt x="1393" y="3414"/>
                </a:lnTo>
                <a:lnTo>
                  <a:pt x="1393" y="3414"/>
                </a:lnTo>
                <a:cubicBezTo>
                  <a:pt x="1392" y="3415"/>
                  <a:pt x="1391" y="3416"/>
                  <a:pt x="1390" y="3417"/>
                </a:cubicBezTo>
                <a:lnTo>
                  <a:pt x="1382" y="3426"/>
                </a:lnTo>
                <a:cubicBezTo>
                  <a:pt x="1342" y="3510"/>
                  <a:pt x="1412" y="3586"/>
                  <a:pt x="1484" y="3586"/>
                </a:cubicBezTo>
                <a:cubicBezTo>
                  <a:pt x="1515" y="3586"/>
                  <a:pt x="1546" y="3573"/>
                  <a:pt x="1570" y="3541"/>
                </a:cubicBezTo>
                <a:lnTo>
                  <a:pt x="1574" y="3537"/>
                </a:lnTo>
                <a:lnTo>
                  <a:pt x="1583" y="3529"/>
                </a:lnTo>
                <a:lnTo>
                  <a:pt x="1595" y="3516"/>
                </a:lnTo>
                <a:lnTo>
                  <a:pt x="1634" y="3482"/>
                </a:lnTo>
                <a:cubicBezTo>
                  <a:pt x="1660" y="3460"/>
                  <a:pt x="1685" y="3439"/>
                  <a:pt x="1715" y="3422"/>
                </a:cubicBezTo>
                <a:cubicBezTo>
                  <a:pt x="1745" y="3405"/>
                  <a:pt x="1775" y="3383"/>
                  <a:pt x="1805" y="3366"/>
                </a:cubicBezTo>
                <a:lnTo>
                  <a:pt x="1903" y="3323"/>
                </a:lnTo>
                <a:cubicBezTo>
                  <a:pt x="1933" y="3310"/>
                  <a:pt x="1968" y="3298"/>
                  <a:pt x="2002" y="3289"/>
                </a:cubicBezTo>
                <a:lnTo>
                  <a:pt x="2053" y="3272"/>
                </a:lnTo>
                <a:lnTo>
                  <a:pt x="2104" y="3259"/>
                </a:lnTo>
                <a:lnTo>
                  <a:pt x="2211" y="3233"/>
                </a:lnTo>
                <a:cubicBezTo>
                  <a:pt x="2246" y="3229"/>
                  <a:pt x="2284" y="3225"/>
                  <a:pt x="2318" y="3221"/>
                </a:cubicBezTo>
                <a:lnTo>
                  <a:pt x="2425" y="3208"/>
                </a:lnTo>
                <a:lnTo>
                  <a:pt x="2648" y="3208"/>
                </a:lnTo>
                <a:cubicBezTo>
                  <a:pt x="2686" y="3208"/>
                  <a:pt x="2725" y="3216"/>
                  <a:pt x="2759" y="3216"/>
                </a:cubicBezTo>
                <a:lnTo>
                  <a:pt x="2870" y="3225"/>
                </a:lnTo>
                <a:cubicBezTo>
                  <a:pt x="2909" y="3225"/>
                  <a:pt x="2947" y="3229"/>
                  <a:pt x="2981" y="3238"/>
                </a:cubicBezTo>
                <a:lnTo>
                  <a:pt x="3204" y="3276"/>
                </a:lnTo>
                <a:cubicBezTo>
                  <a:pt x="3242" y="3281"/>
                  <a:pt x="3276" y="3289"/>
                  <a:pt x="3315" y="3302"/>
                </a:cubicBezTo>
                <a:lnTo>
                  <a:pt x="3422" y="3328"/>
                </a:lnTo>
                <a:cubicBezTo>
                  <a:pt x="3495" y="3349"/>
                  <a:pt x="3567" y="3362"/>
                  <a:pt x="3640" y="3387"/>
                </a:cubicBezTo>
                <a:lnTo>
                  <a:pt x="3854" y="3460"/>
                </a:lnTo>
                <a:cubicBezTo>
                  <a:pt x="3927" y="3486"/>
                  <a:pt x="3999" y="3507"/>
                  <a:pt x="4068" y="3537"/>
                </a:cubicBezTo>
                <a:lnTo>
                  <a:pt x="4277" y="3627"/>
                </a:lnTo>
                <a:cubicBezTo>
                  <a:pt x="4346" y="3657"/>
                  <a:pt x="4419" y="3683"/>
                  <a:pt x="4487" y="3717"/>
                </a:cubicBezTo>
                <a:lnTo>
                  <a:pt x="4898" y="3918"/>
                </a:lnTo>
                <a:cubicBezTo>
                  <a:pt x="4902" y="3920"/>
                  <a:pt x="4907" y="3921"/>
                  <a:pt x="4911" y="3921"/>
                </a:cubicBezTo>
                <a:cubicBezTo>
                  <a:pt x="4937" y="3921"/>
                  <a:pt x="4949" y="3882"/>
                  <a:pt x="4923" y="3871"/>
                </a:cubicBezTo>
                <a:lnTo>
                  <a:pt x="4517" y="3648"/>
                </a:lnTo>
                <a:cubicBezTo>
                  <a:pt x="4453" y="3610"/>
                  <a:pt x="4380" y="3580"/>
                  <a:pt x="4312" y="3550"/>
                </a:cubicBezTo>
                <a:lnTo>
                  <a:pt x="4102" y="3452"/>
                </a:lnTo>
                <a:cubicBezTo>
                  <a:pt x="4034" y="3413"/>
                  <a:pt x="3961" y="3387"/>
                  <a:pt x="3888" y="3362"/>
                </a:cubicBezTo>
                <a:lnTo>
                  <a:pt x="3674" y="3276"/>
                </a:lnTo>
                <a:cubicBezTo>
                  <a:pt x="3602" y="3246"/>
                  <a:pt x="3529" y="3229"/>
                  <a:pt x="3452" y="3204"/>
                </a:cubicBezTo>
                <a:lnTo>
                  <a:pt x="3341" y="3169"/>
                </a:lnTo>
                <a:cubicBezTo>
                  <a:pt x="3306" y="3161"/>
                  <a:pt x="3268" y="3148"/>
                  <a:pt x="3229" y="3139"/>
                </a:cubicBezTo>
                <a:lnTo>
                  <a:pt x="3003" y="3092"/>
                </a:lnTo>
                <a:cubicBezTo>
                  <a:pt x="2964" y="3084"/>
                  <a:pt x="2926" y="3075"/>
                  <a:pt x="2887" y="3071"/>
                </a:cubicBezTo>
                <a:lnTo>
                  <a:pt x="2772" y="3058"/>
                </a:lnTo>
                <a:cubicBezTo>
                  <a:pt x="2733" y="3054"/>
                  <a:pt x="2690" y="3045"/>
                  <a:pt x="2652" y="3045"/>
                </a:cubicBezTo>
                <a:lnTo>
                  <a:pt x="2536" y="3041"/>
                </a:lnTo>
                <a:lnTo>
                  <a:pt x="2417" y="3037"/>
                </a:lnTo>
                <a:lnTo>
                  <a:pt x="2297" y="3045"/>
                </a:lnTo>
                <a:cubicBezTo>
                  <a:pt x="2258" y="3050"/>
                  <a:pt x="2216" y="3050"/>
                  <a:pt x="2177" y="3054"/>
                </a:cubicBezTo>
                <a:lnTo>
                  <a:pt x="2057" y="3075"/>
                </a:lnTo>
                <a:lnTo>
                  <a:pt x="1998" y="3088"/>
                </a:lnTo>
                <a:lnTo>
                  <a:pt x="1942" y="3101"/>
                </a:lnTo>
                <a:cubicBezTo>
                  <a:pt x="1903" y="3114"/>
                  <a:pt x="1861" y="3122"/>
                  <a:pt x="1822" y="3139"/>
                </a:cubicBezTo>
                <a:lnTo>
                  <a:pt x="1711" y="3186"/>
                </a:lnTo>
                <a:cubicBezTo>
                  <a:pt x="1703" y="3190"/>
                  <a:pt x="1694" y="3194"/>
                  <a:pt x="1686" y="3198"/>
                </a:cubicBezTo>
                <a:lnTo>
                  <a:pt x="1686" y="3198"/>
                </a:lnTo>
                <a:cubicBezTo>
                  <a:pt x="1697" y="3137"/>
                  <a:pt x="1702" y="3074"/>
                  <a:pt x="1702" y="3011"/>
                </a:cubicBezTo>
                <a:cubicBezTo>
                  <a:pt x="1698" y="2840"/>
                  <a:pt x="1672" y="2669"/>
                  <a:pt x="1625" y="2502"/>
                </a:cubicBezTo>
                <a:cubicBezTo>
                  <a:pt x="1527" y="2181"/>
                  <a:pt x="1390" y="1878"/>
                  <a:pt x="1219" y="1591"/>
                </a:cubicBezTo>
                <a:cubicBezTo>
                  <a:pt x="1052" y="1304"/>
                  <a:pt x="873" y="1031"/>
                  <a:pt x="672" y="770"/>
                </a:cubicBezTo>
                <a:cubicBezTo>
                  <a:pt x="479" y="505"/>
                  <a:pt x="270" y="252"/>
                  <a:pt x="51" y="8"/>
                </a:cubicBezTo>
                <a:cubicBezTo>
                  <a:pt x="44" y="4"/>
                  <a:pt x="37" y="0"/>
                  <a:pt x="30"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
          <p:cNvSpPr/>
          <p:nvPr/>
        </p:nvSpPr>
        <p:spPr>
          <a:xfrm>
            <a:off x="628012" y="1950553"/>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1"/>
          <p:cNvSpPr/>
          <p:nvPr/>
        </p:nvSpPr>
        <p:spPr>
          <a:xfrm flipH="1">
            <a:off x="8584137" y="1510753"/>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4208225" y="348263"/>
            <a:ext cx="473925" cy="95525"/>
          </a:xfrm>
          <a:custGeom>
            <a:rect b="b" l="l" r="r" t="t"/>
            <a:pathLst>
              <a:path extrusionOk="0" h="3821" w="18957">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flipH="1" rot="10800000">
            <a:off x="7304750" y="84820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flipH="1" rot="10800000">
            <a:off x="-150337" y="2430844"/>
            <a:ext cx="1727133" cy="332981"/>
          </a:xfrm>
          <a:custGeom>
            <a:rect b="b" l="l" r="r" t="t"/>
            <a:pathLst>
              <a:path extrusionOk="0" h="5747" w="29809">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flipH="1" rot="10800000">
            <a:off x="2848225" y="2250338"/>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flipH="1" rot="10800000">
            <a:off x="7429227" y="2117383"/>
            <a:ext cx="2340440" cy="497053"/>
          </a:xfrm>
          <a:custGeom>
            <a:rect b="b" l="l" r="r" t="t"/>
            <a:pathLst>
              <a:path extrusionOk="0" h="4671" w="21993">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49"/>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844" name="Google Shape;844;p49"/>
          <p:cNvSpPr txBox="1"/>
          <p:nvPr/>
        </p:nvSpPr>
        <p:spPr>
          <a:xfrm>
            <a:off x="527225" y="198130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segmented control consists of a set of individual segments, each representing a specific sport. Users can tap on the desired segment to make their selection. Allowing users to select multiple sports.</a:t>
            </a:r>
            <a:endParaRPr sz="1600">
              <a:solidFill>
                <a:schemeClr val="dk1"/>
              </a:solidFill>
              <a:latin typeface="Fira Sans"/>
              <a:ea typeface="Fira Sans"/>
              <a:cs typeface="Fira Sans"/>
              <a:sym typeface="Fira Sans"/>
            </a:endParaRPr>
          </a:p>
        </p:txBody>
      </p:sp>
      <p:sp>
        <p:nvSpPr>
          <p:cNvPr id="845" name="Google Shape;845;p49"/>
          <p:cNvSpPr txBox="1"/>
          <p:nvPr>
            <p:ph idx="21" type="title"/>
          </p:nvPr>
        </p:nvSpPr>
        <p:spPr>
          <a:xfrm>
            <a:off x="527225" y="30797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846" name="Google Shape;846;p49"/>
          <p:cNvSpPr txBox="1"/>
          <p:nvPr/>
        </p:nvSpPr>
        <p:spPr>
          <a:xfrm>
            <a:off x="527225" y="357904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Offers a more compact and visually clear interface.</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Enables users to make selections for multiple sports to discover even more, making it interesting for the exploring users, open for multiple outcomes. </a:t>
            </a:r>
            <a:endParaRPr sz="1600">
              <a:solidFill>
                <a:schemeClr val="dk1"/>
              </a:solidFill>
              <a:latin typeface="Fira Sans"/>
              <a:ea typeface="Fira Sans"/>
              <a:cs typeface="Fira Sans"/>
              <a:sym typeface="Fira Sans"/>
            </a:endParaRPr>
          </a:p>
        </p:txBody>
      </p:sp>
      <p:sp>
        <p:nvSpPr>
          <p:cNvPr id="847" name="Google Shape;847;p49"/>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Segmented Control</a:t>
            </a:r>
            <a:endParaRPr>
              <a:solidFill>
                <a:srgbClr val="CC0000"/>
              </a:solidFill>
            </a:endParaRPr>
          </a:p>
        </p:txBody>
      </p:sp>
      <p:sp>
        <p:nvSpPr>
          <p:cNvPr id="848" name="Google Shape;848;p49"/>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#1.2</a:t>
            </a:r>
            <a:endParaRPr>
              <a:solidFill>
                <a:srgbClr val="CC0000"/>
              </a:solidFill>
            </a:endParaRPr>
          </a:p>
        </p:txBody>
      </p:sp>
      <p:sp>
        <p:nvSpPr>
          <p:cNvPr id="849" name="Google Shape;849;p49"/>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850" name="Google Shape;850;p49"/>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851" name="Google Shape;851;p4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52" name="Google Shape;852;p49"/>
          <p:cNvPicPr preferRelativeResize="0"/>
          <p:nvPr/>
        </p:nvPicPr>
        <p:blipFill rotWithShape="1">
          <a:blip r:embed="rId3">
            <a:alphaModFix/>
          </a:blip>
          <a:srcRect b="0" l="1597" r="1587" t="0"/>
          <a:stretch/>
        </p:blipFill>
        <p:spPr>
          <a:xfrm>
            <a:off x="6386999" y="746425"/>
            <a:ext cx="1901050" cy="41422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50"/>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858" name="Google Shape;858;p50"/>
          <p:cNvSpPr txBox="1"/>
          <p:nvPr/>
        </p:nvSpPr>
        <p:spPr>
          <a:xfrm>
            <a:off x="527225" y="19813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Instead of a dropdown, present a set of radio buttons or toggle buttons, each representing a specific sport option (e.g., Hiking, Bike Touring, Road Cycling, etc.). </a:t>
            </a:r>
            <a:endParaRPr sz="1600">
              <a:solidFill>
                <a:schemeClr val="dk1"/>
              </a:solidFill>
              <a:latin typeface="Fira Sans"/>
              <a:ea typeface="Fira Sans"/>
              <a:cs typeface="Fira Sans"/>
              <a:sym typeface="Fira Sans"/>
            </a:endParaRPr>
          </a:p>
        </p:txBody>
      </p:sp>
      <p:sp>
        <p:nvSpPr>
          <p:cNvPr id="859" name="Google Shape;859;p50"/>
          <p:cNvSpPr txBox="1"/>
          <p:nvPr>
            <p:ph idx="21" type="title"/>
          </p:nvPr>
        </p:nvSpPr>
        <p:spPr>
          <a:xfrm>
            <a:off x="527225" y="30797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860" name="Google Shape;860;p50"/>
          <p:cNvSpPr txBox="1"/>
          <p:nvPr/>
        </p:nvSpPr>
        <p:spPr>
          <a:xfrm>
            <a:off x="527225" y="357904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Provides a visual representation of each sport option.</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Allows users to directly click or tap on their preferred sport without the need for an additional interaction to open a dropdown. </a:t>
            </a:r>
            <a:endParaRPr sz="1600">
              <a:solidFill>
                <a:schemeClr val="dk1"/>
              </a:solidFill>
              <a:latin typeface="Fira Sans"/>
              <a:ea typeface="Fira Sans"/>
              <a:cs typeface="Fira Sans"/>
              <a:sym typeface="Fira Sans"/>
            </a:endParaRPr>
          </a:p>
        </p:txBody>
      </p:sp>
      <p:sp>
        <p:nvSpPr>
          <p:cNvPr id="861" name="Google Shape;861;p50"/>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Radio </a:t>
            </a:r>
            <a:r>
              <a:rPr lang="en">
                <a:solidFill>
                  <a:srgbClr val="3C78D8"/>
                </a:solidFill>
              </a:rPr>
              <a:t>Button</a:t>
            </a:r>
            <a:endParaRPr>
              <a:solidFill>
                <a:srgbClr val="CC0000"/>
              </a:solidFill>
            </a:endParaRPr>
          </a:p>
        </p:txBody>
      </p:sp>
      <p:sp>
        <p:nvSpPr>
          <p:cNvPr id="862" name="Google Shape;862;p50"/>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#1.3</a:t>
            </a:r>
            <a:endParaRPr>
              <a:solidFill>
                <a:srgbClr val="CC0000"/>
              </a:solidFill>
            </a:endParaRPr>
          </a:p>
        </p:txBody>
      </p:sp>
      <p:sp>
        <p:nvSpPr>
          <p:cNvPr id="863" name="Google Shape;863;p50"/>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864" name="Google Shape;864;p50"/>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865" name="Google Shape;865;p5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66" name="Google Shape;866;p50"/>
          <p:cNvPicPr preferRelativeResize="0"/>
          <p:nvPr/>
        </p:nvPicPr>
        <p:blipFill>
          <a:blip r:embed="rId3">
            <a:alphaModFix/>
          </a:blip>
          <a:stretch>
            <a:fillRect/>
          </a:stretch>
        </p:blipFill>
        <p:spPr>
          <a:xfrm>
            <a:off x="6392325" y="746436"/>
            <a:ext cx="1949616" cy="40922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51"/>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872" name="Google Shape;872;p51"/>
          <p:cNvSpPr txBox="1"/>
          <p:nvPr/>
        </p:nvSpPr>
        <p:spPr>
          <a:xfrm>
            <a:off x="527225" y="1981300"/>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difference with the radio button is that in this variation it is also possible to explore multiple sports.</a:t>
            </a:r>
            <a:endParaRPr sz="1600">
              <a:solidFill>
                <a:schemeClr val="dk1"/>
              </a:solidFill>
              <a:latin typeface="Fira Sans"/>
              <a:ea typeface="Fira Sans"/>
              <a:cs typeface="Fira Sans"/>
              <a:sym typeface="Fira Sans"/>
            </a:endParaRPr>
          </a:p>
        </p:txBody>
      </p:sp>
      <p:sp>
        <p:nvSpPr>
          <p:cNvPr id="873" name="Google Shape;873;p51"/>
          <p:cNvSpPr txBox="1"/>
          <p:nvPr>
            <p:ph idx="21" type="title"/>
          </p:nvPr>
        </p:nvSpPr>
        <p:spPr>
          <a:xfrm>
            <a:off x="527225" y="29273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874" name="Google Shape;874;p51"/>
          <p:cNvSpPr txBox="1"/>
          <p:nvPr/>
        </p:nvSpPr>
        <p:spPr>
          <a:xfrm>
            <a:off x="527225" y="3426642"/>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Provides a visual representation of each sport option.</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Allows users to directly click or tap on their preferred sport without the need for an additional interaction to open a dropdown, contributing to efficiency. Creating an option to select multiple sports can be beneficial for explorative users or users who want a detailed overview.</a:t>
            </a:r>
            <a:endParaRPr sz="1600">
              <a:solidFill>
                <a:schemeClr val="dk1"/>
              </a:solidFill>
              <a:latin typeface="Fira Sans"/>
              <a:ea typeface="Fira Sans"/>
              <a:cs typeface="Fira Sans"/>
              <a:sym typeface="Fira Sans"/>
            </a:endParaRPr>
          </a:p>
        </p:txBody>
      </p:sp>
      <p:sp>
        <p:nvSpPr>
          <p:cNvPr id="875" name="Google Shape;875;p51"/>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Toggle Button</a:t>
            </a:r>
            <a:endParaRPr>
              <a:solidFill>
                <a:srgbClr val="CC0000"/>
              </a:solidFill>
            </a:endParaRPr>
          </a:p>
        </p:txBody>
      </p:sp>
      <p:sp>
        <p:nvSpPr>
          <p:cNvPr id="876" name="Google Shape;876;p51"/>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#1.4</a:t>
            </a:r>
            <a:endParaRPr>
              <a:solidFill>
                <a:srgbClr val="CC0000"/>
              </a:solidFill>
            </a:endParaRPr>
          </a:p>
        </p:txBody>
      </p:sp>
      <p:sp>
        <p:nvSpPr>
          <p:cNvPr id="877" name="Google Shape;877;p51"/>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878" name="Google Shape;878;p51"/>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879" name="Google Shape;879;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80" name="Google Shape;880;p51"/>
          <p:cNvPicPr preferRelativeResize="0"/>
          <p:nvPr/>
        </p:nvPicPr>
        <p:blipFill rotWithShape="1">
          <a:blip r:embed="rId3">
            <a:alphaModFix/>
          </a:blip>
          <a:srcRect b="0" l="1597" r="1587" t="0"/>
          <a:stretch/>
        </p:blipFill>
        <p:spPr>
          <a:xfrm>
            <a:off x="6386999" y="746425"/>
            <a:ext cx="1901050" cy="4142274"/>
          </a:xfrm>
          <a:prstGeom prst="rect">
            <a:avLst/>
          </a:prstGeom>
          <a:noFill/>
          <a:ln>
            <a:noFill/>
          </a:ln>
        </p:spPr>
      </p:pic>
      <p:pic>
        <p:nvPicPr>
          <p:cNvPr id="881" name="Google Shape;881;p51"/>
          <p:cNvPicPr preferRelativeResize="0"/>
          <p:nvPr/>
        </p:nvPicPr>
        <p:blipFill rotWithShape="1">
          <a:blip r:embed="rId3">
            <a:alphaModFix/>
          </a:blip>
          <a:srcRect b="0" l="1597" r="1587" t="0"/>
          <a:stretch/>
        </p:blipFill>
        <p:spPr>
          <a:xfrm>
            <a:off x="6386999" y="746425"/>
            <a:ext cx="1901050" cy="4142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52"/>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Select Location </a:t>
            </a:r>
            <a:endParaRPr>
              <a:solidFill>
                <a:srgbClr val="CC0000"/>
              </a:solidFill>
            </a:endParaRPr>
          </a:p>
          <a:p>
            <a:pPr indent="0" lvl="0" marL="0" rtl="0" algn="ctr">
              <a:spcBef>
                <a:spcPts val="0"/>
              </a:spcBef>
              <a:spcAft>
                <a:spcPts val="0"/>
              </a:spcAft>
              <a:buNone/>
            </a:pPr>
            <a:r>
              <a:rPr lang="en">
                <a:solidFill>
                  <a:srgbClr val="CC0000"/>
                </a:solidFill>
              </a:rPr>
              <a:t>(around current location)</a:t>
            </a:r>
            <a:endParaRPr>
              <a:solidFill>
                <a:srgbClr val="CC0000"/>
              </a:solidFill>
            </a:endParaRPr>
          </a:p>
        </p:txBody>
      </p:sp>
      <p:sp>
        <p:nvSpPr>
          <p:cNvPr id="887" name="Google Shape;887;p52"/>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#2</a:t>
            </a:r>
            <a:endParaRPr>
              <a:solidFill>
                <a:srgbClr val="CC0000"/>
              </a:solidFill>
            </a:endParaRPr>
          </a:p>
        </p:txBody>
      </p:sp>
      <p:sp>
        <p:nvSpPr>
          <p:cNvPr id="888" name="Google Shape;888;p52"/>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889" name="Google Shape;889;p52"/>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890" name="Google Shape;890;p52"/>
          <p:cNvSpPr txBox="1"/>
          <p:nvPr/>
        </p:nvSpPr>
        <p:spPr>
          <a:xfrm>
            <a:off x="527225" y="1676500"/>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original microinteraction is a search bar with as default the user’s location. By selecting the green arrow button while staying with the default mode, the user is first asked to “Current location” or “Surrounding area”. Otherwise the user can type another location in the search bar.</a:t>
            </a:r>
            <a:endParaRPr sz="1600">
              <a:solidFill>
                <a:schemeClr val="dk1"/>
              </a:solidFill>
              <a:latin typeface="Fira Sans"/>
              <a:ea typeface="Fira Sans"/>
              <a:cs typeface="Fira Sans"/>
              <a:sym typeface="Fira Sans"/>
            </a:endParaRPr>
          </a:p>
        </p:txBody>
      </p:sp>
      <p:sp>
        <p:nvSpPr>
          <p:cNvPr id="891" name="Google Shape;891;p52"/>
          <p:cNvSpPr txBox="1"/>
          <p:nvPr>
            <p:ph idx="21" type="title"/>
          </p:nvPr>
        </p:nvSpPr>
        <p:spPr>
          <a:xfrm>
            <a:off x="527226" y="3338792"/>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892" name="Google Shape;892;p52"/>
          <p:cNvSpPr txBox="1"/>
          <p:nvPr/>
        </p:nvSpPr>
        <p:spPr>
          <a:xfrm>
            <a:off x="527225" y="3838117"/>
            <a:ext cx="565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Selecting a location to discover certain routes around.</a:t>
            </a:r>
            <a:endParaRPr sz="1600">
              <a:solidFill>
                <a:schemeClr val="dk1"/>
              </a:solidFill>
              <a:latin typeface="Fira Sans"/>
              <a:ea typeface="Fira Sans"/>
              <a:cs typeface="Fira Sans"/>
              <a:sym typeface="Fira Sans"/>
            </a:endParaRPr>
          </a:p>
        </p:txBody>
      </p:sp>
      <p:sp>
        <p:nvSpPr>
          <p:cNvPr id="893" name="Google Shape;893;p52"/>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894" name="Google Shape;894;p52"/>
          <p:cNvPicPr preferRelativeResize="0"/>
          <p:nvPr/>
        </p:nvPicPr>
        <p:blipFill>
          <a:blip r:embed="rId3">
            <a:alphaModFix/>
          </a:blip>
          <a:stretch>
            <a:fillRect/>
          </a:stretch>
        </p:blipFill>
        <p:spPr>
          <a:xfrm>
            <a:off x="6529725" y="684775"/>
            <a:ext cx="1850761" cy="4095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53"/>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900" name="Google Shape;900;p53"/>
          <p:cNvSpPr txBox="1"/>
          <p:nvPr/>
        </p:nvSpPr>
        <p:spPr>
          <a:xfrm>
            <a:off x="527225" y="198130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Instead of defaulting to the user's current location and requiring an additional action to choose a distance range, the direct action leads users to the search page from where the user has multiple options.</a:t>
            </a:r>
            <a:endParaRPr sz="1600">
              <a:solidFill>
                <a:schemeClr val="dk1"/>
              </a:solidFill>
              <a:latin typeface="Fira Sans"/>
              <a:ea typeface="Fira Sans"/>
              <a:cs typeface="Fira Sans"/>
              <a:sym typeface="Fira Sans"/>
            </a:endParaRPr>
          </a:p>
        </p:txBody>
      </p:sp>
      <p:sp>
        <p:nvSpPr>
          <p:cNvPr id="901" name="Google Shape;901;p53"/>
          <p:cNvSpPr txBox="1"/>
          <p:nvPr>
            <p:ph idx="21" type="title"/>
          </p:nvPr>
        </p:nvSpPr>
        <p:spPr>
          <a:xfrm>
            <a:off x="527225" y="3079725"/>
            <a:ext cx="325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902" name="Google Shape;902;p53"/>
          <p:cNvSpPr txBox="1"/>
          <p:nvPr/>
        </p:nvSpPr>
        <p:spPr>
          <a:xfrm>
            <a:off x="527225" y="357904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Efficiently streamline location selection by replacing the default option with a direct action leading to the search page, aiming to enhance user experience through a more intuitive and hassle-free process.</a:t>
            </a:r>
            <a:endParaRPr sz="1600">
              <a:solidFill>
                <a:schemeClr val="dk1"/>
              </a:solidFill>
              <a:latin typeface="Fira Sans"/>
              <a:ea typeface="Fira Sans"/>
              <a:cs typeface="Fira Sans"/>
              <a:sym typeface="Fira Sans"/>
            </a:endParaRPr>
          </a:p>
        </p:txBody>
      </p:sp>
      <p:sp>
        <p:nvSpPr>
          <p:cNvPr id="903" name="Google Shape;903;p53"/>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Search bar directly to search page</a:t>
            </a:r>
            <a:endParaRPr>
              <a:solidFill>
                <a:srgbClr val="CC0000"/>
              </a:solidFill>
            </a:endParaRPr>
          </a:p>
        </p:txBody>
      </p:sp>
      <p:sp>
        <p:nvSpPr>
          <p:cNvPr id="904" name="Google Shape;904;p53"/>
          <p:cNvSpPr txBox="1"/>
          <p:nvPr>
            <p:ph idx="21" type="title"/>
          </p:nvPr>
        </p:nvSpPr>
        <p:spPr>
          <a:xfrm>
            <a:off x="384628" y="173736"/>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#2.1</a:t>
            </a:r>
            <a:endParaRPr>
              <a:solidFill>
                <a:srgbClr val="CC0000"/>
              </a:solidFill>
            </a:endParaRPr>
          </a:p>
        </p:txBody>
      </p:sp>
      <p:sp>
        <p:nvSpPr>
          <p:cNvPr id="905" name="Google Shape;905;p53"/>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906" name="Google Shape;906;p53"/>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907" name="Google Shape;907;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08" name="Google Shape;908;p53"/>
          <p:cNvPicPr preferRelativeResize="0"/>
          <p:nvPr/>
        </p:nvPicPr>
        <p:blipFill rotWithShape="1">
          <a:blip r:embed="rId3">
            <a:alphaModFix/>
          </a:blip>
          <a:srcRect b="0" l="612" r="612" t="0"/>
          <a:stretch/>
        </p:blipFill>
        <p:spPr>
          <a:xfrm>
            <a:off x="6386999" y="746425"/>
            <a:ext cx="1901050" cy="4142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4"/>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914" name="Google Shape;914;p54"/>
          <p:cNvSpPr txBox="1"/>
          <p:nvPr/>
        </p:nvSpPr>
        <p:spPr>
          <a:xfrm>
            <a:off x="527225" y="1981300"/>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Instead of asking for closer or further away from a position, the user has the option to use a slider control that allows users to visually adjust the search radius. Users can slide the control to increase or decrease the radius based on their preferences.</a:t>
            </a:r>
            <a:endParaRPr sz="1600">
              <a:solidFill>
                <a:schemeClr val="dk1"/>
              </a:solidFill>
              <a:latin typeface="Fira Sans"/>
              <a:ea typeface="Fira Sans"/>
              <a:cs typeface="Fira Sans"/>
              <a:sym typeface="Fira Sans"/>
            </a:endParaRPr>
          </a:p>
        </p:txBody>
      </p:sp>
      <p:sp>
        <p:nvSpPr>
          <p:cNvPr id="915" name="Google Shape;915;p54"/>
          <p:cNvSpPr txBox="1"/>
          <p:nvPr>
            <p:ph idx="21" type="title"/>
          </p:nvPr>
        </p:nvSpPr>
        <p:spPr>
          <a:xfrm>
            <a:off x="527225" y="34607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916" name="Google Shape;916;p54"/>
          <p:cNvSpPr txBox="1"/>
          <p:nvPr/>
        </p:nvSpPr>
        <p:spPr>
          <a:xfrm>
            <a:off x="527225" y="3960042"/>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Offers a visual and intuitive way for users to set the radius.</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Provides real-time feedback on the selected radius making it more intuitive.</a:t>
            </a:r>
            <a:endParaRPr sz="1600">
              <a:solidFill>
                <a:schemeClr val="dk1"/>
              </a:solidFill>
              <a:latin typeface="Fira Sans"/>
              <a:ea typeface="Fira Sans"/>
              <a:cs typeface="Fira Sans"/>
              <a:sym typeface="Fira Sans"/>
            </a:endParaRPr>
          </a:p>
        </p:txBody>
      </p:sp>
      <p:sp>
        <p:nvSpPr>
          <p:cNvPr id="917" name="Google Shape;917;p54"/>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Radius slider to control distance</a:t>
            </a:r>
            <a:endParaRPr>
              <a:solidFill>
                <a:srgbClr val="CC0000"/>
              </a:solidFill>
            </a:endParaRPr>
          </a:p>
        </p:txBody>
      </p:sp>
      <p:sp>
        <p:nvSpPr>
          <p:cNvPr id="918" name="Google Shape;918;p54"/>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#2.2</a:t>
            </a:r>
            <a:endParaRPr>
              <a:solidFill>
                <a:srgbClr val="CC0000"/>
              </a:solidFill>
            </a:endParaRPr>
          </a:p>
        </p:txBody>
      </p:sp>
      <p:sp>
        <p:nvSpPr>
          <p:cNvPr id="919" name="Google Shape;919;p54"/>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920" name="Google Shape;920;p54"/>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921" name="Google Shape;921;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22" name="Google Shape;922;p54"/>
          <p:cNvPicPr preferRelativeResize="0"/>
          <p:nvPr/>
        </p:nvPicPr>
        <p:blipFill rotWithShape="1">
          <a:blip r:embed="rId3">
            <a:alphaModFix/>
          </a:blip>
          <a:srcRect b="0" l="1352" r="1352" t="0"/>
          <a:stretch/>
        </p:blipFill>
        <p:spPr>
          <a:xfrm>
            <a:off x="6386999" y="746425"/>
            <a:ext cx="1901050" cy="4142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55"/>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928" name="Google Shape;928;p55"/>
          <p:cNvSpPr txBox="1"/>
          <p:nvPr/>
        </p:nvSpPr>
        <p:spPr>
          <a:xfrm>
            <a:off x="527225" y="19813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Allow users to perform a pinch-to-zoom gesture on a map to adjust the search radius visually. Pinching in or out on the map adjusts the radius accordingly.</a:t>
            </a:r>
            <a:endParaRPr sz="1600">
              <a:solidFill>
                <a:schemeClr val="dk1"/>
              </a:solidFill>
              <a:latin typeface="Fira Sans"/>
              <a:ea typeface="Fira Sans"/>
              <a:cs typeface="Fira Sans"/>
              <a:sym typeface="Fira Sans"/>
            </a:endParaRPr>
          </a:p>
        </p:txBody>
      </p:sp>
      <p:sp>
        <p:nvSpPr>
          <p:cNvPr id="929" name="Google Shape;929;p55"/>
          <p:cNvSpPr txBox="1"/>
          <p:nvPr>
            <p:ph idx="21" type="title"/>
          </p:nvPr>
        </p:nvSpPr>
        <p:spPr>
          <a:xfrm>
            <a:off x="527225" y="30797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930" name="Google Shape;930;p55"/>
          <p:cNvSpPr txBox="1"/>
          <p:nvPr/>
        </p:nvSpPr>
        <p:spPr>
          <a:xfrm>
            <a:off x="527225" y="3579042"/>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Utilizes a familiar and natural gesture for radius adjustment.</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Offers a dynamic and interactive experience.</a:t>
            </a:r>
            <a:endParaRPr sz="1600">
              <a:solidFill>
                <a:schemeClr val="dk1"/>
              </a:solidFill>
              <a:latin typeface="Fira Sans"/>
              <a:ea typeface="Fira Sans"/>
              <a:cs typeface="Fira Sans"/>
              <a:sym typeface="Fira Sans"/>
            </a:endParaRPr>
          </a:p>
        </p:txBody>
      </p:sp>
      <p:sp>
        <p:nvSpPr>
          <p:cNvPr id="931" name="Google Shape;931;p55"/>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Direct Manipulation</a:t>
            </a:r>
            <a:endParaRPr>
              <a:solidFill>
                <a:srgbClr val="CC0000"/>
              </a:solidFill>
            </a:endParaRPr>
          </a:p>
        </p:txBody>
      </p:sp>
      <p:sp>
        <p:nvSpPr>
          <p:cNvPr id="932" name="Google Shape;932;p55"/>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#2.2b</a:t>
            </a:r>
            <a:endParaRPr>
              <a:solidFill>
                <a:srgbClr val="CC0000"/>
              </a:solidFill>
            </a:endParaRPr>
          </a:p>
        </p:txBody>
      </p:sp>
      <p:sp>
        <p:nvSpPr>
          <p:cNvPr id="933" name="Google Shape;933;p55"/>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934" name="Google Shape;934;p55"/>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935" name="Google Shape;935;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36" name="Google Shape;936;p55"/>
          <p:cNvPicPr preferRelativeResize="0"/>
          <p:nvPr/>
        </p:nvPicPr>
        <p:blipFill rotWithShape="1">
          <a:blip r:embed="rId3">
            <a:alphaModFix/>
          </a:blip>
          <a:srcRect b="2198" l="0" r="0" t="2208"/>
          <a:stretch/>
        </p:blipFill>
        <p:spPr>
          <a:xfrm>
            <a:off x="6392325" y="746436"/>
            <a:ext cx="1949616" cy="40922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6"/>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942" name="Google Shape;942;p56"/>
          <p:cNvSpPr txBox="1"/>
          <p:nvPr/>
        </p:nvSpPr>
        <p:spPr>
          <a:xfrm>
            <a:off x="527225" y="19813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Allows users to input the desired radius manually through a numeric input field. This gives them precise control over the search radius.</a:t>
            </a:r>
            <a:endParaRPr sz="1600">
              <a:solidFill>
                <a:schemeClr val="dk1"/>
              </a:solidFill>
              <a:latin typeface="Fira Sans"/>
              <a:ea typeface="Fira Sans"/>
              <a:cs typeface="Fira Sans"/>
              <a:sym typeface="Fira Sans"/>
            </a:endParaRPr>
          </a:p>
        </p:txBody>
      </p:sp>
      <p:sp>
        <p:nvSpPr>
          <p:cNvPr id="943" name="Google Shape;943;p56"/>
          <p:cNvSpPr txBox="1"/>
          <p:nvPr>
            <p:ph idx="21" type="title"/>
          </p:nvPr>
        </p:nvSpPr>
        <p:spPr>
          <a:xfrm>
            <a:off x="527225" y="30797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944" name="Google Shape;944;p56"/>
          <p:cNvSpPr txBox="1"/>
          <p:nvPr/>
        </p:nvSpPr>
        <p:spPr>
          <a:xfrm>
            <a:off x="527225" y="357904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Enables users to enter an exact radius value.</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Suitable for users who prefer numeric input or have a specific radius in mind.</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dk1"/>
              </a:solidFill>
              <a:latin typeface="Fira Sans"/>
              <a:ea typeface="Fira Sans"/>
              <a:cs typeface="Fira Sans"/>
              <a:sym typeface="Fira Sans"/>
            </a:endParaRPr>
          </a:p>
        </p:txBody>
      </p:sp>
      <p:sp>
        <p:nvSpPr>
          <p:cNvPr id="945" name="Google Shape;945;p56"/>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Distance Input Box</a:t>
            </a:r>
            <a:endParaRPr>
              <a:solidFill>
                <a:srgbClr val="CC0000"/>
              </a:solidFill>
            </a:endParaRPr>
          </a:p>
        </p:txBody>
      </p:sp>
      <p:sp>
        <p:nvSpPr>
          <p:cNvPr id="946" name="Google Shape;946;p56"/>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#2.2c</a:t>
            </a:r>
            <a:endParaRPr>
              <a:solidFill>
                <a:srgbClr val="CC0000"/>
              </a:solidFill>
            </a:endParaRPr>
          </a:p>
        </p:txBody>
      </p:sp>
      <p:sp>
        <p:nvSpPr>
          <p:cNvPr id="947" name="Google Shape;947;p56"/>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948" name="Google Shape;948;p56"/>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949" name="Google Shape;949;p56"/>
          <p:cNvSpPr txBox="1"/>
          <p:nvPr/>
        </p:nvSpPr>
        <p:spPr>
          <a:xfrm>
            <a:off x="0" y="22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50" name="Google Shape;950;p56"/>
          <p:cNvPicPr preferRelativeResize="0"/>
          <p:nvPr/>
        </p:nvPicPr>
        <p:blipFill rotWithShape="1">
          <a:blip r:embed="rId3">
            <a:alphaModFix/>
          </a:blip>
          <a:srcRect b="0" l="1597" r="1587" t="0"/>
          <a:stretch/>
        </p:blipFill>
        <p:spPr>
          <a:xfrm>
            <a:off x="6386999" y="746425"/>
            <a:ext cx="1901050" cy="4142274"/>
          </a:xfrm>
          <a:prstGeom prst="rect">
            <a:avLst/>
          </a:prstGeom>
          <a:noFill/>
          <a:ln>
            <a:noFill/>
          </a:ln>
        </p:spPr>
      </p:pic>
      <p:pic>
        <p:nvPicPr>
          <p:cNvPr id="951" name="Google Shape;951;p56"/>
          <p:cNvPicPr preferRelativeResize="0"/>
          <p:nvPr/>
        </p:nvPicPr>
        <p:blipFill rotWithShape="1">
          <a:blip r:embed="rId4">
            <a:alphaModFix/>
          </a:blip>
          <a:srcRect b="426" l="0" r="0" t="436"/>
          <a:stretch/>
        </p:blipFill>
        <p:spPr>
          <a:xfrm>
            <a:off x="6386999" y="746425"/>
            <a:ext cx="1901050" cy="41422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57"/>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Filters for found routes in Discovery</a:t>
            </a:r>
            <a:endParaRPr>
              <a:solidFill>
                <a:srgbClr val="CC0000"/>
              </a:solidFill>
            </a:endParaRPr>
          </a:p>
        </p:txBody>
      </p:sp>
      <p:sp>
        <p:nvSpPr>
          <p:cNvPr id="957" name="Google Shape;957;p57"/>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#3</a:t>
            </a:r>
            <a:endParaRPr>
              <a:solidFill>
                <a:srgbClr val="CC0000"/>
              </a:solidFill>
            </a:endParaRPr>
          </a:p>
        </p:txBody>
      </p:sp>
      <p:sp>
        <p:nvSpPr>
          <p:cNvPr id="958" name="Google Shape;958;p57"/>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959" name="Google Shape;959;p57"/>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960" name="Google Shape;960;p57"/>
          <p:cNvSpPr txBox="1"/>
          <p:nvPr/>
        </p:nvSpPr>
        <p:spPr>
          <a:xfrm>
            <a:off x="527225" y="1676500"/>
            <a:ext cx="5653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original microinteraction is a filter option after the sport and location are selected, including:</a:t>
            </a:r>
            <a:endParaRPr sz="1600">
              <a:solidFill>
                <a:schemeClr val="dk1"/>
              </a:solidFill>
              <a:latin typeface="Fira Sans"/>
              <a:ea typeface="Fira Sans"/>
              <a:cs typeface="Fira Sans"/>
              <a:sym typeface="Fira Sans"/>
            </a:endParaRPr>
          </a:p>
          <a:p>
            <a:pPr indent="-330200" lvl="0" marL="457200" rtl="0" algn="l">
              <a:spcBef>
                <a:spcPts val="0"/>
              </a:spcBef>
              <a:spcAft>
                <a:spcPts val="0"/>
              </a:spcAft>
              <a:buClr>
                <a:schemeClr val="dk1"/>
              </a:buClr>
              <a:buSzPts val="1600"/>
              <a:buFont typeface="Fira Sans"/>
              <a:buChar char="-"/>
            </a:pPr>
            <a:r>
              <a:rPr lang="en" sz="1600">
                <a:solidFill>
                  <a:schemeClr val="dk1"/>
                </a:solidFill>
                <a:latin typeface="Fira Sans"/>
                <a:ea typeface="Fira Sans"/>
                <a:cs typeface="Fira Sans"/>
                <a:sym typeface="Fira Sans"/>
              </a:rPr>
              <a:t>Distance / Duration</a:t>
            </a:r>
            <a:endParaRPr sz="1600">
              <a:solidFill>
                <a:schemeClr val="dk1"/>
              </a:solidFill>
              <a:latin typeface="Fira Sans"/>
              <a:ea typeface="Fira Sans"/>
              <a:cs typeface="Fira Sans"/>
              <a:sym typeface="Fira Sans"/>
            </a:endParaRPr>
          </a:p>
          <a:p>
            <a:pPr indent="-330200" lvl="0" marL="457200" rtl="0" algn="l">
              <a:spcBef>
                <a:spcPts val="0"/>
              </a:spcBef>
              <a:spcAft>
                <a:spcPts val="0"/>
              </a:spcAft>
              <a:buClr>
                <a:schemeClr val="dk1"/>
              </a:buClr>
              <a:buSzPts val="1600"/>
              <a:buFont typeface="Fira Sans"/>
              <a:buChar char="-"/>
            </a:pPr>
            <a:r>
              <a:rPr lang="en" sz="1600">
                <a:solidFill>
                  <a:schemeClr val="dk1"/>
                </a:solidFill>
                <a:latin typeface="Fira Sans"/>
                <a:ea typeface="Fira Sans"/>
                <a:cs typeface="Fira Sans"/>
                <a:sym typeface="Fira Sans"/>
              </a:rPr>
              <a:t>Difficulty</a:t>
            </a:r>
            <a:endParaRPr sz="1600">
              <a:solidFill>
                <a:schemeClr val="dk1"/>
              </a:solidFill>
              <a:latin typeface="Fira Sans"/>
              <a:ea typeface="Fira Sans"/>
              <a:cs typeface="Fira Sans"/>
              <a:sym typeface="Fira Sans"/>
            </a:endParaRPr>
          </a:p>
          <a:p>
            <a:pPr indent="-330200" lvl="0" marL="457200" rtl="0" algn="l">
              <a:spcBef>
                <a:spcPts val="0"/>
              </a:spcBef>
              <a:spcAft>
                <a:spcPts val="0"/>
              </a:spcAft>
              <a:buClr>
                <a:schemeClr val="dk1"/>
              </a:buClr>
              <a:buSzPts val="1600"/>
              <a:buFont typeface="Fira Sans"/>
              <a:buChar char="-"/>
            </a:pPr>
            <a:r>
              <a:rPr lang="en" sz="1600">
                <a:solidFill>
                  <a:schemeClr val="dk1"/>
                </a:solidFill>
                <a:latin typeface="Fira Sans"/>
                <a:ea typeface="Fira Sans"/>
                <a:cs typeface="Fira Sans"/>
                <a:sym typeface="Fira Sans"/>
              </a:rPr>
              <a:t>Elevation</a:t>
            </a:r>
            <a:endParaRPr sz="1600">
              <a:solidFill>
                <a:schemeClr val="dk1"/>
              </a:solidFill>
              <a:latin typeface="Fira Sans"/>
              <a:ea typeface="Fira Sans"/>
              <a:cs typeface="Fira Sans"/>
              <a:sym typeface="Fira Sans"/>
            </a:endParaRPr>
          </a:p>
          <a:p>
            <a:pPr indent="-330200" lvl="0" marL="457200" rtl="0" algn="l">
              <a:spcBef>
                <a:spcPts val="0"/>
              </a:spcBef>
              <a:spcAft>
                <a:spcPts val="0"/>
              </a:spcAft>
              <a:buClr>
                <a:schemeClr val="dk1"/>
              </a:buClr>
              <a:buSzPts val="1600"/>
              <a:buFont typeface="Fira Sans"/>
              <a:buChar char="-"/>
            </a:pPr>
            <a:r>
              <a:rPr lang="en" sz="1600">
                <a:solidFill>
                  <a:schemeClr val="dk1"/>
                </a:solidFill>
                <a:latin typeface="Fira Sans"/>
                <a:ea typeface="Fira Sans"/>
                <a:cs typeface="Fira Sans"/>
                <a:sym typeface="Fira Sans"/>
              </a:rPr>
              <a:t>Surface</a:t>
            </a:r>
            <a:endParaRPr sz="1600">
              <a:solidFill>
                <a:schemeClr val="dk1"/>
              </a:solidFill>
              <a:latin typeface="Fira Sans"/>
              <a:ea typeface="Fira Sans"/>
              <a:cs typeface="Fira Sans"/>
              <a:sym typeface="Fira Sans"/>
            </a:endParaRPr>
          </a:p>
          <a:p>
            <a:pPr indent="-330200" lvl="0" marL="457200" rtl="0" algn="l">
              <a:spcBef>
                <a:spcPts val="0"/>
              </a:spcBef>
              <a:spcAft>
                <a:spcPts val="0"/>
              </a:spcAft>
              <a:buClr>
                <a:schemeClr val="dk1"/>
              </a:buClr>
              <a:buSzPts val="1600"/>
              <a:buFont typeface="Fira Sans"/>
              <a:buChar char="-"/>
            </a:pPr>
            <a:r>
              <a:rPr lang="en" sz="1600">
                <a:solidFill>
                  <a:schemeClr val="dk1"/>
                </a:solidFill>
                <a:latin typeface="Fira Sans"/>
                <a:ea typeface="Fira Sans"/>
                <a:cs typeface="Fira Sans"/>
                <a:sym typeface="Fira Sans"/>
              </a:rPr>
              <a:t>Route type</a:t>
            </a:r>
            <a:endParaRPr sz="1600">
              <a:solidFill>
                <a:schemeClr val="dk1"/>
              </a:solidFill>
              <a:latin typeface="Fira Sans"/>
              <a:ea typeface="Fira Sans"/>
              <a:cs typeface="Fira Sans"/>
              <a:sym typeface="Fira Sans"/>
            </a:endParaRPr>
          </a:p>
        </p:txBody>
      </p:sp>
      <p:sp>
        <p:nvSpPr>
          <p:cNvPr id="961" name="Google Shape;961;p57"/>
          <p:cNvSpPr txBox="1"/>
          <p:nvPr>
            <p:ph idx="21" type="title"/>
          </p:nvPr>
        </p:nvSpPr>
        <p:spPr>
          <a:xfrm>
            <a:off x="527226" y="3643592"/>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962" name="Google Shape;962;p57"/>
          <p:cNvSpPr txBox="1"/>
          <p:nvPr/>
        </p:nvSpPr>
        <p:spPr>
          <a:xfrm>
            <a:off x="527225" y="4142917"/>
            <a:ext cx="565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Allowing users to </a:t>
            </a:r>
            <a:r>
              <a:rPr lang="en" sz="1600">
                <a:solidFill>
                  <a:schemeClr val="dk1"/>
                </a:solidFill>
                <a:latin typeface="Fira Sans"/>
                <a:ea typeface="Fira Sans"/>
                <a:cs typeface="Fira Sans"/>
                <a:sym typeface="Fira Sans"/>
              </a:rPr>
              <a:t>specify</a:t>
            </a:r>
            <a:r>
              <a:rPr lang="en" sz="1600">
                <a:solidFill>
                  <a:schemeClr val="dk1"/>
                </a:solidFill>
                <a:latin typeface="Fira Sans"/>
                <a:ea typeface="Fira Sans"/>
                <a:cs typeface="Fira Sans"/>
                <a:sym typeface="Fira Sans"/>
              </a:rPr>
              <a:t> their route preferences.</a:t>
            </a:r>
            <a:endParaRPr sz="1600">
              <a:solidFill>
                <a:schemeClr val="dk1"/>
              </a:solidFill>
              <a:latin typeface="Fira Sans"/>
              <a:ea typeface="Fira Sans"/>
              <a:cs typeface="Fira Sans"/>
              <a:sym typeface="Fira Sans"/>
            </a:endParaRPr>
          </a:p>
        </p:txBody>
      </p:sp>
      <p:sp>
        <p:nvSpPr>
          <p:cNvPr id="963" name="Google Shape;963;p57"/>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964" name="Google Shape;964;p57"/>
          <p:cNvPicPr preferRelativeResize="0"/>
          <p:nvPr/>
        </p:nvPicPr>
        <p:blipFill rotWithShape="1">
          <a:blip r:embed="rId3">
            <a:alphaModFix/>
          </a:blip>
          <a:srcRect b="0" l="0" r="0" t="0"/>
          <a:stretch/>
        </p:blipFill>
        <p:spPr>
          <a:xfrm>
            <a:off x="6529725" y="684775"/>
            <a:ext cx="1850761" cy="40950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58"/>
          <p:cNvSpPr txBox="1"/>
          <p:nvPr>
            <p:ph idx="21" type="title"/>
          </p:nvPr>
        </p:nvSpPr>
        <p:spPr>
          <a:xfrm>
            <a:off x="527226" y="11576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970" name="Google Shape;970;p58"/>
          <p:cNvSpPr txBox="1"/>
          <p:nvPr/>
        </p:nvSpPr>
        <p:spPr>
          <a:xfrm>
            <a:off x="527225" y="167420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Introduces a microinteraction enabling users to apply filters directly on the home page, simplifying the process. Users can instantly customize content without navigating to a separate filter page.</a:t>
            </a:r>
            <a:endParaRPr sz="1600">
              <a:solidFill>
                <a:schemeClr val="dk1"/>
              </a:solidFill>
              <a:latin typeface="Fira Sans"/>
              <a:ea typeface="Fira Sans"/>
              <a:cs typeface="Fira Sans"/>
              <a:sym typeface="Fira Sans"/>
            </a:endParaRPr>
          </a:p>
        </p:txBody>
      </p:sp>
      <p:sp>
        <p:nvSpPr>
          <p:cNvPr id="971" name="Google Shape;971;p58"/>
          <p:cNvSpPr txBox="1"/>
          <p:nvPr>
            <p:ph idx="21" type="title"/>
          </p:nvPr>
        </p:nvSpPr>
        <p:spPr>
          <a:xfrm>
            <a:off x="527225" y="2851125"/>
            <a:ext cx="325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972" name="Google Shape;972;p58"/>
          <p:cNvSpPr txBox="1"/>
          <p:nvPr/>
        </p:nvSpPr>
        <p:spPr>
          <a:xfrm>
            <a:off x="527225" y="3350442"/>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Streamlines user journey, eliminating extra steps.</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Enhances personalization with immediate customization.</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Makes it faster for on-the-go users and more complete search directly for organized users.</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dk1"/>
              </a:solidFill>
              <a:latin typeface="Fira Sans"/>
              <a:ea typeface="Fira Sans"/>
              <a:cs typeface="Fira Sans"/>
              <a:sym typeface="Fira Sans"/>
            </a:endParaRPr>
          </a:p>
        </p:txBody>
      </p:sp>
      <p:sp>
        <p:nvSpPr>
          <p:cNvPr id="973" name="Google Shape;973;p58"/>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Filter at main page</a:t>
            </a:r>
            <a:endParaRPr>
              <a:solidFill>
                <a:srgbClr val="CC0000"/>
              </a:solidFill>
            </a:endParaRPr>
          </a:p>
        </p:txBody>
      </p:sp>
      <p:sp>
        <p:nvSpPr>
          <p:cNvPr id="974" name="Google Shape;974;p58"/>
          <p:cNvSpPr txBox="1"/>
          <p:nvPr>
            <p:ph idx="21" type="title"/>
          </p:nvPr>
        </p:nvSpPr>
        <p:spPr>
          <a:xfrm>
            <a:off x="384628" y="173736"/>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#3.1</a:t>
            </a:r>
            <a:endParaRPr>
              <a:solidFill>
                <a:srgbClr val="CC0000"/>
              </a:solidFill>
            </a:endParaRPr>
          </a:p>
        </p:txBody>
      </p:sp>
      <p:sp>
        <p:nvSpPr>
          <p:cNvPr id="975" name="Google Shape;975;p58"/>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976" name="Google Shape;976;p58"/>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977" name="Google Shape;977;p58"/>
          <p:cNvSpPr txBox="1"/>
          <p:nvPr/>
        </p:nvSpPr>
        <p:spPr>
          <a:xfrm>
            <a:off x="0" y="22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78" name="Google Shape;978;p58"/>
          <p:cNvPicPr preferRelativeResize="0"/>
          <p:nvPr/>
        </p:nvPicPr>
        <p:blipFill rotWithShape="1">
          <a:blip r:embed="rId3">
            <a:alphaModFix/>
          </a:blip>
          <a:srcRect b="426" l="0" r="0" t="436"/>
          <a:stretch/>
        </p:blipFill>
        <p:spPr>
          <a:xfrm>
            <a:off x="6386999" y="746425"/>
            <a:ext cx="1901050" cy="41422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2"/>
          <p:cNvSpPr/>
          <p:nvPr/>
        </p:nvSpPr>
        <p:spPr>
          <a:xfrm>
            <a:off x="7942962" y="252975"/>
            <a:ext cx="647568" cy="351126"/>
          </a:xfrm>
          <a:custGeom>
            <a:rect b="b" l="l" r="r" t="t"/>
            <a:pathLst>
              <a:path extrusionOk="0" h="3904" w="7200">
                <a:moveTo>
                  <a:pt x="7172" y="0"/>
                </a:moveTo>
                <a:cubicBezTo>
                  <a:pt x="7166" y="0"/>
                  <a:pt x="7160" y="3"/>
                  <a:pt x="7157" y="6"/>
                </a:cubicBezTo>
                <a:lnTo>
                  <a:pt x="6682" y="357"/>
                </a:lnTo>
                <a:cubicBezTo>
                  <a:pt x="6600" y="417"/>
                  <a:pt x="6528" y="481"/>
                  <a:pt x="6455" y="545"/>
                </a:cubicBezTo>
                <a:lnTo>
                  <a:pt x="6228" y="738"/>
                </a:lnTo>
                <a:cubicBezTo>
                  <a:pt x="6151" y="798"/>
                  <a:pt x="6083" y="866"/>
                  <a:pt x="6010" y="935"/>
                </a:cubicBezTo>
                <a:lnTo>
                  <a:pt x="5796" y="1144"/>
                </a:lnTo>
                <a:cubicBezTo>
                  <a:pt x="5762" y="1178"/>
                  <a:pt x="5728" y="1213"/>
                  <a:pt x="5694" y="1251"/>
                </a:cubicBezTo>
                <a:lnTo>
                  <a:pt x="5595" y="1362"/>
                </a:lnTo>
                <a:lnTo>
                  <a:pt x="5497" y="1469"/>
                </a:lnTo>
                <a:lnTo>
                  <a:pt x="5446" y="1525"/>
                </a:lnTo>
                <a:cubicBezTo>
                  <a:pt x="5433" y="1542"/>
                  <a:pt x="5416" y="1563"/>
                  <a:pt x="5403" y="1585"/>
                </a:cubicBezTo>
                <a:lnTo>
                  <a:pt x="5223" y="1820"/>
                </a:lnTo>
                <a:cubicBezTo>
                  <a:pt x="5189" y="1863"/>
                  <a:pt x="5163" y="1901"/>
                  <a:pt x="5138" y="1944"/>
                </a:cubicBezTo>
                <a:lnTo>
                  <a:pt x="5056" y="2072"/>
                </a:lnTo>
                <a:cubicBezTo>
                  <a:pt x="5035" y="2115"/>
                  <a:pt x="5005" y="2158"/>
                  <a:pt x="4979" y="2201"/>
                </a:cubicBezTo>
                <a:lnTo>
                  <a:pt x="4915" y="2337"/>
                </a:lnTo>
                <a:lnTo>
                  <a:pt x="4847" y="2470"/>
                </a:lnTo>
                <a:lnTo>
                  <a:pt x="4791" y="2616"/>
                </a:lnTo>
                <a:cubicBezTo>
                  <a:pt x="4774" y="2663"/>
                  <a:pt x="4753" y="2710"/>
                  <a:pt x="4740" y="2757"/>
                </a:cubicBezTo>
                <a:lnTo>
                  <a:pt x="4701" y="2906"/>
                </a:lnTo>
                <a:lnTo>
                  <a:pt x="4680" y="2979"/>
                </a:lnTo>
                <a:lnTo>
                  <a:pt x="4671" y="3056"/>
                </a:lnTo>
                <a:cubicBezTo>
                  <a:pt x="4663" y="3107"/>
                  <a:pt x="4654" y="3154"/>
                  <a:pt x="4650" y="3210"/>
                </a:cubicBezTo>
                <a:lnTo>
                  <a:pt x="4641" y="3364"/>
                </a:lnTo>
                <a:cubicBezTo>
                  <a:pt x="4641" y="3392"/>
                  <a:pt x="4641" y="3421"/>
                  <a:pt x="4643" y="3450"/>
                </a:cubicBezTo>
                <a:lnTo>
                  <a:pt x="4643" y="3450"/>
                </a:lnTo>
                <a:cubicBezTo>
                  <a:pt x="4567" y="3392"/>
                  <a:pt x="4485" y="3343"/>
                  <a:pt x="4398" y="3304"/>
                </a:cubicBezTo>
                <a:cubicBezTo>
                  <a:pt x="4197" y="3214"/>
                  <a:pt x="3987" y="3150"/>
                  <a:pt x="3769" y="3116"/>
                </a:cubicBezTo>
                <a:cubicBezTo>
                  <a:pt x="3524" y="3081"/>
                  <a:pt x="3276" y="3064"/>
                  <a:pt x="3027" y="3064"/>
                </a:cubicBezTo>
                <a:cubicBezTo>
                  <a:pt x="2849" y="3064"/>
                  <a:pt x="2671" y="3072"/>
                  <a:pt x="2494" y="3090"/>
                </a:cubicBezTo>
                <a:cubicBezTo>
                  <a:pt x="2075" y="3125"/>
                  <a:pt x="1656" y="3189"/>
                  <a:pt x="1245" y="3274"/>
                </a:cubicBezTo>
                <a:cubicBezTo>
                  <a:pt x="830" y="3360"/>
                  <a:pt x="424" y="3458"/>
                  <a:pt x="22" y="3582"/>
                </a:cubicBezTo>
                <a:cubicBezTo>
                  <a:pt x="9" y="3586"/>
                  <a:pt x="1" y="3599"/>
                  <a:pt x="5" y="3612"/>
                </a:cubicBezTo>
                <a:cubicBezTo>
                  <a:pt x="8" y="3623"/>
                  <a:pt x="18" y="3630"/>
                  <a:pt x="30" y="3630"/>
                </a:cubicBezTo>
                <a:cubicBezTo>
                  <a:pt x="33" y="3630"/>
                  <a:pt x="36" y="3630"/>
                  <a:pt x="39" y="3629"/>
                </a:cubicBezTo>
                <a:cubicBezTo>
                  <a:pt x="441" y="3518"/>
                  <a:pt x="852" y="3432"/>
                  <a:pt x="1262" y="3360"/>
                </a:cubicBezTo>
                <a:cubicBezTo>
                  <a:pt x="1673" y="3291"/>
                  <a:pt x="2088" y="3244"/>
                  <a:pt x="2507" y="3219"/>
                </a:cubicBezTo>
                <a:cubicBezTo>
                  <a:pt x="2618" y="3212"/>
                  <a:pt x="2729" y="3208"/>
                  <a:pt x="2840" y="3208"/>
                </a:cubicBezTo>
                <a:cubicBezTo>
                  <a:pt x="3141" y="3208"/>
                  <a:pt x="3442" y="3234"/>
                  <a:pt x="3739" y="3287"/>
                </a:cubicBezTo>
                <a:cubicBezTo>
                  <a:pt x="3936" y="3326"/>
                  <a:pt x="4128" y="3390"/>
                  <a:pt x="4308" y="3480"/>
                </a:cubicBezTo>
                <a:cubicBezTo>
                  <a:pt x="4476" y="3557"/>
                  <a:pt x="4616" y="3682"/>
                  <a:pt x="4722" y="3832"/>
                </a:cubicBezTo>
                <a:lnTo>
                  <a:pt x="4722" y="3832"/>
                </a:lnTo>
                <a:lnTo>
                  <a:pt x="4727" y="3847"/>
                </a:lnTo>
                <a:lnTo>
                  <a:pt x="4731" y="3845"/>
                </a:lnTo>
                <a:lnTo>
                  <a:pt x="4731" y="3845"/>
                </a:lnTo>
                <a:cubicBezTo>
                  <a:pt x="4733" y="3847"/>
                  <a:pt x="4734" y="3849"/>
                  <a:pt x="4736" y="3852"/>
                </a:cubicBezTo>
                <a:lnTo>
                  <a:pt x="4740" y="3856"/>
                </a:lnTo>
                <a:cubicBezTo>
                  <a:pt x="4764" y="3889"/>
                  <a:pt x="4797" y="3903"/>
                  <a:pt x="4829" y="3903"/>
                </a:cubicBezTo>
                <a:cubicBezTo>
                  <a:pt x="4903" y="3903"/>
                  <a:pt x="4973" y="3827"/>
                  <a:pt x="4928" y="3740"/>
                </a:cubicBezTo>
                <a:lnTo>
                  <a:pt x="4924" y="3732"/>
                </a:lnTo>
                <a:lnTo>
                  <a:pt x="4920" y="3719"/>
                </a:lnTo>
                <a:lnTo>
                  <a:pt x="4907" y="3689"/>
                </a:lnTo>
                <a:lnTo>
                  <a:pt x="4890" y="3625"/>
                </a:lnTo>
                <a:cubicBezTo>
                  <a:pt x="4877" y="3582"/>
                  <a:pt x="4868" y="3539"/>
                  <a:pt x="4864" y="3497"/>
                </a:cubicBezTo>
                <a:cubicBezTo>
                  <a:pt x="4860" y="3450"/>
                  <a:pt x="4851" y="3403"/>
                  <a:pt x="4851" y="3360"/>
                </a:cubicBezTo>
                <a:lnTo>
                  <a:pt x="4851" y="3219"/>
                </a:lnTo>
                <a:cubicBezTo>
                  <a:pt x="4855" y="3176"/>
                  <a:pt x="4860" y="3129"/>
                  <a:pt x="4864" y="3082"/>
                </a:cubicBezTo>
                <a:lnTo>
                  <a:pt x="4872" y="3013"/>
                </a:lnTo>
                <a:lnTo>
                  <a:pt x="4890" y="2945"/>
                </a:lnTo>
                <a:lnTo>
                  <a:pt x="4920" y="2808"/>
                </a:lnTo>
                <a:cubicBezTo>
                  <a:pt x="4932" y="2761"/>
                  <a:pt x="4949" y="2718"/>
                  <a:pt x="4962" y="2671"/>
                </a:cubicBezTo>
                <a:lnTo>
                  <a:pt x="5009" y="2539"/>
                </a:lnTo>
                <a:lnTo>
                  <a:pt x="5069" y="2406"/>
                </a:lnTo>
                <a:lnTo>
                  <a:pt x="5129" y="2278"/>
                </a:lnTo>
                <a:cubicBezTo>
                  <a:pt x="5146" y="2231"/>
                  <a:pt x="5176" y="2192"/>
                  <a:pt x="5198" y="2149"/>
                </a:cubicBezTo>
                <a:lnTo>
                  <a:pt x="5270" y="2025"/>
                </a:lnTo>
                <a:cubicBezTo>
                  <a:pt x="5292" y="1982"/>
                  <a:pt x="5317" y="1944"/>
                  <a:pt x="5347" y="1901"/>
                </a:cubicBezTo>
                <a:lnTo>
                  <a:pt x="5514" y="1666"/>
                </a:lnTo>
                <a:cubicBezTo>
                  <a:pt x="5527" y="1645"/>
                  <a:pt x="5540" y="1623"/>
                  <a:pt x="5557" y="1606"/>
                </a:cubicBezTo>
                <a:lnTo>
                  <a:pt x="5600" y="1550"/>
                </a:lnTo>
                <a:lnTo>
                  <a:pt x="5694" y="1439"/>
                </a:lnTo>
                <a:lnTo>
                  <a:pt x="5788" y="1328"/>
                </a:lnTo>
                <a:cubicBezTo>
                  <a:pt x="5818" y="1290"/>
                  <a:pt x="5848" y="1255"/>
                  <a:pt x="5882" y="1221"/>
                </a:cubicBezTo>
                <a:lnTo>
                  <a:pt x="6087" y="1012"/>
                </a:lnTo>
                <a:cubicBezTo>
                  <a:pt x="6156" y="939"/>
                  <a:pt x="6220" y="870"/>
                  <a:pt x="6293" y="806"/>
                </a:cubicBezTo>
                <a:lnTo>
                  <a:pt x="6511" y="609"/>
                </a:lnTo>
                <a:cubicBezTo>
                  <a:pt x="6583" y="545"/>
                  <a:pt x="6652" y="473"/>
                  <a:pt x="6729" y="417"/>
                </a:cubicBezTo>
                <a:lnTo>
                  <a:pt x="7186" y="49"/>
                </a:lnTo>
                <a:cubicBezTo>
                  <a:pt x="7199" y="36"/>
                  <a:pt x="7199" y="23"/>
                  <a:pt x="7191" y="11"/>
                </a:cubicBezTo>
                <a:cubicBezTo>
                  <a:pt x="7186" y="4"/>
                  <a:pt x="7179" y="0"/>
                  <a:pt x="7172"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2"/>
          <p:cNvSpPr/>
          <p:nvPr/>
        </p:nvSpPr>
        <p:spPr>
          <a:xfrm>
            <a:off x="363750" y="3331677"/>
            <a:ext cx="445113" cy="352745"/>
          </a:xfrm>
          <a:custGeom>
            <a:rect b="b" l="l" r="r" t="t"/>
            <a:pathLst>
              <a:path extrusionOk="0" h="3922" w="4949">
                <a:moveTo>
                  <a:pt x="30" y="0"/>
                </a:moveTo>
                <a:cubicBezTo>
                  <a:pt x="24" y="0"/>
                  <a:pt x="19" y="3"/>
                  <a:pt x="13" y="8"/>
                </a:cubicBezTo>
                <a:cubicBezTo>
                  <a:pt x="4" y="17"/>
                  <a:pt x="0" y="34"/>
                  <a:pt x="13" y="43"/>
                </a:cubicBezTo>
                <a:cubicBezTo>
                  <a:pt x="218" y="295"/>
                  <a:pt x="415" y="560"/>
                  <a:pt x="599" y="825"/>
                </a:cubicBezTo>
                <a:cubicBezTo>
                  <a:pt x="783" y="1091"/>
                  <a:pt x="954" y="1369"/>
                  <a:pt x="1108" y="1655"/>
                </a:cubicBezTo>
                <a:cubicBezTo>
                  <a:pt x="1262" y="1937"/>
                  <a:pt x="1382" y="2237"/>
                  <a:pt x="1459" y="2545"/>
                </a:cubicBezTo>
                <a:cubicBezTo>
                  <a:pt x="1501" y="2695"/>
                  <a:pt x="1518" y="2849"/>
                  <a:pt x="1510" y="3007"/>
                </a:cubicBezTo>
                <a:cubicBezTo>
                  <a:pt x="1506" y="3137"/>
                  <a:pt x="1475" y="3263"/>
                  <a:pt x="1414" y="3377"/>
                </a:cubicBezTo>
                <a:lnTo>
                  <a:pt x="1414" y="3377"/>
                </a:lnTo>
                <a:lnTo>
                  <a:pt x="1412" y="3379"/>
                </a:lnTo>
                <a:lnTo>
                  <a:pt x="1399" y="3392"/>
                </a:lnTo>
                <a:lnTo>
                  <a:pt x="1386" y="3409"/>
                </a:lnTo>
                <a:lnTo>
                  <a:pt x="1393" y="3414"/>
                </a:lnTo>
                <a:lnTo>
                  <a:pt x="1393" y="3414"/>
                </a:lnTo>
                <a:cubicBezTo>
                  <a:pt x="1392" y="3415"/>
                  <a:pt x="1391" y="3416"/>
                  <a:pt x="1390" y="3417"/>
                </a:cubicBezTo>
                <a:lnTo>
                  <a:pt x="1382" y="3426"/>
                </a:lnTo>
                <a:cubicBezTo>
                  <a:pt x="1342" y="3510"/>
                  <a:pt x="1412" y="3586"/>
                  <a:pt x="1484" y="3586"/>
                </a:cubicBezTo>
                <a:cubicBezTo>
                  <a:pt x="1515" y="3586"/>
                  <a:pt x="1546" y="3573"/>
                  <a:pt x="1570" y="3541"/>
                </a:cubicBezTo>
                <a:lnTo>
                  <a:pt x="1574" y="3537"/>
                </a:lnTo>
                <a:lnTo>
                  <a:pt x="1583" y="3529"/>
                </a:lnTo>
                <a:lnTo>
                  <a:pt x="1595" y="3516"/>
                </a:lnTo>
                <a:lnTo>
                  <a:pt x="1634" y="3482"/>
                </a:lnTo>
                <a:cubicBezTo>
                  <a:pt x="1660" y="3460"/>
                  <a:pt x="1685" y="3439"/>
                  <a:pt x="1715" y="3422"/>
                </a:cubicBezTo>
                <a:cubicBezTo>
                  <a:pt x="1745" y="3405"/>
                  <a:pt x="1775" y="3383"/>
                  <a:pt x="1805" y="3366"/>
                </a:cubicBezTo>
                <a:lnTo>
                  <a:pt x="1903" y="3323"/>
                </a:lnTo>
                <a:cubicBezTo>
                  <a:pt x="1933" y="3310"/>
                  <a:pt x="1968" y="3298"/>
                  <a:pt x="2002" y="3289"/>
                </a:cubicBezTo>
                <a:lnTo>
                  <a:pt x="2053" y="3272"/>
                </a:lnTo>
                <a:lnTo>
                  <a:pt x="2104" y="3259"/>
                </a:lnTo>
                <a:lnTo>
                  <a:pt x="2211" y="3233"/>
                </a:lnTo>
                <a:cubicBezTo>
                  <a:pt x="2246" y="3229"/>
                  <a:pt x="2284" y="3225"/>
                  <a:pt x="2318" y="3221"/>
                </a:cubicBezTo>
                <a:lnTo>
                  <a:pt x="2425" y="3208"/>
                </a:lnTo>
                <a:lnTo>
                  <a:pt x="2648" y="3208"/>
                </a:lnTo>
                <a:cubicBezTo>
                  <a:pt x="2686" y="3208"/>
                  <a:pt x="2725" y="3216"/>
                  <a:pt x="2759" y="3216"/>
                </a:cubicBezTo>
                <a:lnTo>
                  <a:pt x="2870" y="3225"/>
                </a:lnTo>
                <a:cubicBezTo>
                  <a:pt x="2909" y="3225"/>
                  <a:pt x="2947" y="3229"/>
                  <a:pt x="2981" y="3238"/>
                </a:cubicBezTo>
                <a:lnTo>
                  <a:pt x="3204" y="3276"/>
                </a:lnTo>
                <a:cubicBezTo>
                  <a:pt x="3242" y="3281"/>
                  <a:pt x="3276" y="3289"/>
                  <a:pt x="3315" y="3302"/>
                </a:cubicBezTo>
                <a:lnTo>
                  <a:pt x="3422" y="3328"/>
                </a:lnTo>
                <a:cubicBezTo>
                  <a:pt x="3495" y="3349"/>
                  <a:pt x="3567" y="3362"/>
                  <a:pt x="3640" y="3387"/>
                </a:cubicBezTo>
                <a:lnTo>
                  <a:pt x="3854" y="3460"/>
                </a:lnTo>
                <a:cubicBezTo>
                  <a:pt x="3927" y="3486"/>
                  <a:pt x="3999" y="3507"/>
                  <a:pt x="4068" y="3537"/>
                </a:cubicBezTo>
                <a:lnTo>
                  <a:pt x="4277" y="3627"/>
                </a:lnTo>
                <a:cubicBezTo>
                  <a:pt x="4346" y="3657"/>
                  <a:pt x="4419" y="3683"/>
                  <a:pt x="4487" y="3717"/>
                </a:cubicBezTo>
                <a:lnTo>
                  <a:pt x="4898" y="3918"/>
                </a:lnTo>
                <a:cubicBezTo>
                  <a:pt x="4902" y="3920"/>
                  <a:pt x="4907" y="3921"/>
                  <a:pt x="4911" y="3921"/>
                </a:cubicBezTo>
                <a:cubicBezTo>
                  <a:pt x="4937" y="3921"/>
                  <a:pt x="4949" y="3882"/>
                  <a:pt x="4923" y="3871"/>
                </a:cubicBezTo>
                <a:lnTo>
                  <a:pt x="4517" y="3648"/>
                </a:lnTo>
                <a:cubicBezTo>
                  <a:pt x="4453" y="3610"/>
                  <a:pt x="4380" y="3580"/>
                  <a:pt x="4312" y="3550"/>
                </a:cubicBezTo>
                <a:lnTo>
                  <a:pt x="4102" y="3452"/>
                </a:lnTo>
                <a:cubicBezTo>
                  <a:pt x="4034" y="3413"/>
                  <a:pt x="3961" y="3387"/>
                  <a:pt x="3888" y="3362"/>
                </a:cubicBezTo>
                <a:lnTo>
                  <a:pt x="3674" y="3276"/>
                </a:lnTo>
                <a:cubicBezTo>
                  <a:pt x="3602" y="3246"/>
                  <a:pt x="3529" y="3229"/>
                  <a:pt x="3452" y="3204"/>
                </a:cubicBezTo>
                <a:lnTo>
                  <a:pt x="3341" y="3169"/>
                </a:lnTo>
                <a:cubicBezTo>
                  <a:pt x="3306" y="3161"/>
                  <a:pt x="3268" y="3148"/>
                  <a:pt x="3229" y="3139"/>
                </a:cubicBezTo>
                <a:lnTo>
                  <a:pt x="3003" y="3092"/>
                </a:lnTo>
                <a:cubicBezTo>
                  <a:pt x="2964" y="3084"/>
                  <a:pt x="2926" y="3075"/>
                  <a:pt x="2887" y="3071"/>
                </a:cubicBezTo>
                <a:lnTo>
                  <a:pt x="2772" y="3058"/>
                </a:lnTo>
                <a:cubicBezTo>
                  <a:pt x="2733" y="3054"/>
                  <a:pt x="2690" y="3045"/>
                  <a:pt x="2652" y="3045"/>
                </a:cubicBezTo>
                <a:lnTo>
                  <a:pt x="2536" y="3041"/>
                </a:lnTo>
                <a:lnTo>
                  <a:pt x="2417" y="3037"/>
                </a:lnTo>
                <a:lnTo>
                  <a:pt x="2297" y="3045"/>
                </a:lnTo>
                <a:cubicBezTo>
                  <a:pt x="2258" y="3050"/>
                  <a:pt x="2216" y="3050"/>
                  <a:pt x="2177" y="3054"/>
                </a:cubicBezTo>
                <a:lnTo>
                  <a:pt x="2057" y="3075"/>
                </a:lnTo>
                <a:lnTo>
                  <a:pt x="1998" y="3088"/>
                </a:lnTo>
                <a:lnTo>
                  <a:pt x="1942" y="3101"/>
                </a:lnTo>
                <a:cubicBezTo>
                  <a:pt x="1903" y="3114"/>
                  <a:pt x="1861" y="3122"/>
                  <a:pt x="1822" y="3139"/>
                </a:cubicBezTo>
                <a:lnTo>
                  <a:pt x="1711" y="3186"/>
                </a:lnTo>
                <a:cubicBezTo>
                  <a:pt x="1703" y="3190"/>
                  <a:pt x="1694" y="3194"/>
                  <a:pt x="1686" y="3198"/>
                </a:cubicBezTo>
                <a:lnTo>
                  <a:pt x="1686" y="3198"/>
                </a:lnTo>
                <a:cubicBezTo>
                  <a:pt x="1697" y="3137"/>
                  <a:pt x="1702" y="3074"/>
                  <a:pt x="1702" y="3011"/>
                </a:cubicBezTo>
                <a:cubicBezTo>
                  <a:pt x="1698" y="2840"/>
                  <a:pt x="1672" y="2669"/>
                  <a:pt x="1625" y="2502"/>
                </a:cubicBezTo>
                <a:cubicBezTo>
                  <a:pt x="1527" y="2181"/>
                  <a:pt x="1390" y="1878"/>
                  <a:pt x="1219" y="1591"/>
                </a:cubicBezTo>
                <a:cubicBezTo>
                  <a:pt x="1052" y="1304"/>
                  <a:pt x="873" y="1031"/>
                  <a:pt x="672" y="770"/>
                </a:cubicBezTo>
                <a:cubicBezTo>
                  <a:pt x="479" y="505"/>
                  <a:pt x="270" y="252"/>
                  <a:pt x="51" y="8"/>
                </a:cubicBezTo>
                <a:cubicBezTo>
                  <a:pt x="44" y="4"/>
                  <a:pt x="37" y="0"/>
                  <a:pt x="30"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2"/>
          <p:cNvSpPr/>
          <p:nvPr/>
        </p:nvSpPr>
        <p:spPr>
          <a:xfrm>
            <a:off x="8052837" y="2650540"/>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flipH="1">
            <a:off x="8430787" y="2228203"/>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flipH="1" rot="10800000">
            <a:off x="7792850" y="1002900"/>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2"/>
          <p:cNvSpPr txBox="1"/>
          <p:nvPr/>
        </p:nvSpPr>
        <p:spPr>
          <a:xfrm>
            <a:off x="1277988" y="2425850"/>
            <a:ext cx="36318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Fira Sans"/>
                <a:ea typeface="Fira Sans"/>
                <a:cs typeface="Fira Sans"/>
                <a:sym typeface="Fira Sans"/>
              </a:rPr>
              <a:t>Komoot is a navigation and route planning application designed for outdoor enthusiasts, offering features such as trail discovery, GPS navigation, and community engagement for activities like hiking, cycling, and running.</a:t>
            </a:r>
            <a:endParaRPr>
              <a:latin typeface="Fira Sans"/>
              <a:ea typeface="Fira Sans"/>
              <a:cs typeface="Fira Sans"/>
              <a:sym typeface="Fira Sans"/>
            </a:endParaRPr>
          </a:p>
          <a:p>
            <a:pPr indent="0" lvl="0" marL="0" rtl="0" algn="ctr">
              <a:spcBef>
                <a:spcPts val="0"/>
              </a:spcBef>
              <a:spcAft>
                <a:spcPts val="0"/>
              </a:spcAft>
              <a:buNone/>
            </a:pPr>
            <a:r>
              <a:t/>
            </a:r>
            <a:endParaRPr>
              <a:latin typeface="Fira Sans"/>
              <a:ea typeface="Fira Sans"/>
              <a:cs typeface="Fira Sans"/>
              <a:sym typeface="Fira Sans"/>
            </a:endParaRPr>
          </a:p>
          <a:p>
            <a:pPr indent="0" lvl="0" marL="0" rtl="0" algn="ctr">
              <a:spcBef>
                <a:spcPts val="0"/>
              </a:spcBef>
              <a:spcAft>
                <a:spcPts val="0"/>
              </a:spcAft>
              <a:buNone/>
            </a:pPr>
            <a:r>
              <a:rPr lang="en">
                <a:latin typeface="Fira Sans"/>
                <a:ea typeface="Fira Sans"/>
                <a:cs typeface="Fira Sans"/>
                <a:sym typeface="Fira Sans"/>
              </a:rPr>
              <a:t>Accessible</a:t>
            </a:r>
            <a:r>
              <a:rPr lang="en">
                <a:latin typeface="Fira Sans"/>
                <a:ea typeface="Fira Sans"/>
                <a:cs typeface="Fira Sans"/>
                <a:sym typeface="Fira Sans"/>
              </a:rPr>
              <a:t> as Web and Mobile application.</a:t>
            </a:r>
            <a:endParaRPr>
              <a:latin typeface="Fira Sans"/>
              <a:ea typeface="Fira Sans"/>
              <a:cs typeface="Fira Sans"/>
              <a:sym typeface="Fira Sans"/>
            </a:endParaRPr>
          </a:p>
        </p:txBody>
      </p:sp>
      <p:pic>
        <p:nvPicPr>
          <p:cNvPr id="648" name="Google Shape;648;p32"/>
          <p:cNvPicPr preferRelativeResize="0"/>
          <p:nvPr/>
        </p:nvPicPr>
        <p:blipFill>
          <a:blip r:embed="rId3">
            <a:alphaModFix/>
          </a:blip>
          <a:stretch>
            <a:fillRect/>
          </a:stretch>
        </p:blipFill>
        <p:spPr>
          <a:xfrm>
            <a:off x="1837713" y="1114675"/>
            <a:ext cx="2512325" cy="1163200"/>
          </a:xfrm>
          <a:prstGeom prst="rect">
            <a:avLst/>
          </a:prstGeom>
          <a:noFill/>
          <a:ln>
            <a:noFill/>
          </a:ln>
        </p:spPr>
      </p:pic>
      <p:pic>
        <p:nvPicPr>
          <p:cNvPr id="649" name="Google Shape;649;p32"/>
          <p:cNvPicPr preferRelativeResize="0"/>
          <p:nvPr/>
        </p:nvPicPr>
        <p:blipFill>
          <a:blip r:embed="rId4">
            <a:alphaModFix/>
          </a:blip>
          <a:stretch>
            <a:fillRect/>
          </a:stretch>
        </p:blipFill>
        <p:spPr>
          <a:xfrm>
            <a:off x="5847423" y="88325"/>
            <a:ext cx="2375855"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59"/>
          <p:cNvSpPr txBox="1"/>
          <p:nvPr>
            <p:ph idx="21" type="title"/>
          </p:nvPr>
        </p:nvSpPr>
        <p:spPr>
          <a:xfrm>
            <a:off x="527226" y="1083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984" name="Google Shape;984;p59"/>
          <p:cNvSpPr txBox="1"/>
          <p:nvPr/>
        </p:nvSpPr>
        <p:spPr>
          <a:xfrm>
            <a:off x="527225" y="1600300"/>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Enable users to interactively adjust filter options on the main screen by incorporating in-screen dropdown menus. Users can effortlessly explore and modify filters without the need to access a separate page. Gives direct feedback when option is selected.</a:t>
            </a:r>
            <a:endParaRPr sz="1600">
              <a:solidFill>
                <a:schemeClr val="dk1"/>
              </a:solidFill>
              <a:latin typeface="Fira Sans"/>
              <a:ea typeface="Fira Sans"/>
              <a:cs typeface="Fira Sans"/>
              <a:sym typeface="Fira Sans"/>
            </a:endParaRPr>
          </a:p>
        </p:txBody>
      </p:sp>
      <p:sp>
        <p:nvSpPr>
          <p:cNvPr id="985" name="Google Shape;985;p59"/>
          <p:cNvSpPr txBox="1"/>
          <p:nvPr>
            <p:ph idx="21" type="title"/>
          </p:nvPr>
        </p:nvSpPr>
        <p:spPr>
          <a:xfrm>
            <a:off x="527225" y="30797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986" name="Google Shape;986;p59"/>
          <p:cNvSpPr txBox="1"/>
          <p:nvPr/>
        </p:nvSpPr>
        <p:spPr>
          <a:xfrm>
            <a:off x="527225" y="3579042"/>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Seeks to streamline the user experience by integrating in-screen dropdowns, providing an immediate and accessible method for users to personalize content. </a:t>
            </a:r>
            <a:endParaRPr sz="1600">
              <a:solidFill>
                <a:schemeClr val="dk1"/>
              </a:solidFill>
              <a:latin typeface="Fira Sans"/>
              <a:ea typeface="Fira Sans"/>
              <a:cs typeface="Fira Sans"/>
              <a:sym typeface="Fira Sans"/>
            </a:endParaRPr>
          </a:p>
        </p:txBody>
      </p:sp>
      <p:sp>
        <p:nvSpPr>
          <p:cNvPr id="987" name="Google Shape;987;p59"/>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Dropdown options</a:t>
            </a:r>
            <a:endParaRPr>
              <a:solidFill>
                <a:srgbClr val="CC0000"/>
              </a:solidFill>
            </a:endParaRPr>
          </a:p>
        </p:txBody>
      </p:sp>
      <p:sp>
        <p:nvSpPr>
          <p:cNvPr id="988" name="Google Shape;988;p59"/>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#3.1b</a:t>
            </a:r>
            <a:endParaRPr>
              <a:solidFill>
                <a:srgbClr val="CC0000"/>
              </a:solidFill>
            </a:endParaRPr>
          </a:p>
        </p:txBody>
      </p:sp>
      <p:sp>
        <p:nvSpPr>
          <p:cNvPr id="989" name="Google Shape;989;p59"/>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990" name="Google Shape;990;p59"/>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991" name="Google Shape;991;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92" name="Google Shape;992;p59"/>
          <p:cNvPicPr preferRelativeResize="0"/>
          <p:nvPr/>
        </p:nvPicPr>
        <p:blipFill rotWithShape="1">
          <a:blip r:embed="rId3">
            <a:alphaModFix/>
          </a:blip>
          <a:srcRect b="149" l="0" r="0" t="149"/>
          <a:stretch/>
        </p:blipFill>
        <p:spPr>
          <a:xfrm>
            <a:off x="6386999" y="746425"/>
            <a:ext cx="1901050" cy="41422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60"/>
          <p:cNvSpPr txBox="1"/>
          <p:nvPr>
            <p:ph idx="21" type="title"/>
          </p:nvPr>
        </p:nvSpPr>
        <p:spPr>
          <a:xfrm>
            <a:off x="527226" y="1083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998" name="Google Shape;998;p60"/>
          <p:cNvSpPr txBox="1"/>
          <p:nvPr/>
        </p:nvSpPr>
        <p:spPr>
          <a:xfrm>
            <a:off x="527225" y="160030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Horizontal scrolling dropdown menu directly on the main screen, allowing users to smoothly navigate and select filter options without the need for additional pages, taking up less space in the screen.</a:t>
            </a:r>
            <a:endParaRPr sz="1600">
              <a:solidFill>
                <a:schemeClr val="dk1"/>
              </a:solidFill>
              <a:latin typeface="Fira Sans"/>
              <a:ea typeface="Fira Sans"/>
              <a:cs typeface="Fira Sans"/>
              <a:sym typeface="Fira Sans"/>
            </a:endParaRPr>
          </a:p>
        </p:txBody>
      </p:sp>
      <p:sp>
        <p:nvSpPr>
          <p:cNvPr id="999" name="Google Shape;999;p60"/>
          <p:cNvSpPr txBox="1"/>
          <p:nvPr>
            <p:ph idx="21" type="title"/>
          </p:nvPr>
        </p:nvSpPr>
        <p:spPr>
          <a:xfrm>
            <a:off x="527225" y="27749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000" name="Google Shape;1000;p60"/>
          <p:cNvSpPr txBox="1"/>
          <p:nvPr/>
        </p:nvSpPr>
        <p:spPr>
          <a:xfrm>
            <a:off x="527225" y="3274242"/>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goal is to implement a filter showing all options into the main interface. Taking up less space makes it different from a more original dropdown. As multiple horizontal scrolling alternatives are provided, it also helps with consistency, making it easier for learnability, and memorability on the long run.</a:t>
            </a:r>
            <a:endParaRPr sz="1600">
              <a:solidFill>
                <a:schemeClr val="dk1"/>
              </a:solidFill>
              <a:latin typeface="Fira Sans"/>
              <a:ea typeface="Fira Sans"/>
              <a:cs typeface="Fira Sans"/>
              <a:sym typeface="Fira Sans"/>
            </a:endParaRPr>
          </a:p>
        </p:txBody>
      </p:sp>
      <p:sp>
        <p:nvSpPr>
          <p:cNvPr id="1001" name="Google Shape;1001;p60"/>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Horizontal scrolling</a:t>
            </a:r>
            <a:endParaRPr>
              <a:solidFill>
                <a:srgbClr val="CC0000"/>
              </a:solidFill>
            </a:endParaRPr>
          </a:p>
        </p:txBody>
      </p:sp>
      <p:sp>
        <p:nvSpPr>
          <p:cNvPr id="1002" name="Google Shape;1002;p60"/>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#3.1c</a:t>
            </a:r>
            <a:endParaRPr>
              <a:solidFill>
                <a:srgbClr val="CC0000"/>
              </a:solidFill>
            </a:endParaRPr>
          </a:p>
        </p:txBody>
      </p:sp>
      <p:sp>
        <p:nvSpPr>
          <p:cNvPr id="1003" name="Google Shape;1003;p60"/>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004" name="Google Shape;1004;p60"/>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005" name="Google Shape;1005;p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06" name="Google Shape;1006;p60"/>
          <p:cNvPicPr preferRelativeResize="0"/>
          <p:nvPr/>
        </p:nvPicPr>
        <p:blipFill rotWithShape="1">
          <a:blip r:embed="rId3">
            <a:alphaModFix/>
          </a:blip>
          <a:srcRect b="2042" l="0" r="0" t="2042"/>
          <a:stretch/>
        </p:blipFill>
        <p:spPr>
          <a:xfrm>
            <a:off x="6392325" y="746436"/>
            <a:ext cx="1949615" cy="40922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61"/>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Filtering Distance and Duration</a:t>
            </a:r>
            <a:endParaRPr>
              <a:solidFill>
                <a:srgbClr val="CC0000"/>
              </a:solidFill>
            </a:endParaRPr>
          </a:p>
        </p:txBody>
      </p:sp>
      <p:sp>
        <p:nvSpPr>
          <p:cNvPr id="1012" name="Google Shape;1012;p61"/>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#4</a:t>
            </a:r>
            <a:endParaRPr>
              <a:solidFill>
                <a:srgbClr val="CC0000"/>
              </a:solidFill>
            </a:endParaRPr>
          </a:p>
        </p:txBody>
      </p:sp>
      <p:sp>
        <p:nvSpPr>
          <p:cNvPr id="1013" name="Google Shape;1013;p61"/>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014" name="Google Shape;1014;p61"/>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015" name="Google Shape;1015;p61"/>
          <p:cNvSpPr txBox="1"/>
          <p:nvPr/>
        </p:nvSpPr>
        <p:spPr>
          <a:xfrm>
            <a:off x="527225" y="16765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original microinteraction is a container with Duration which can be adapted by a slider. To filter by Distance, the user has to click “Filter by Distance".</a:t>
            </a:r>
            <a:endParaRPr sz="1600">
              <a:solidFill>
                <a:schemeClr val="dk1"/>
              </a:solidFill>
              <a:latin typeface="Fira Sans"/>
              <a:ea typeface="Fira Sans"/>
              <a:cs typeface="Fira Sans"/>
              <a:sym typeface="Fira Sans"/>
            </a:endParaRPr>
          </a:p>
        </p:txBody>
      </p:sp>
      <p:sp>
        <p:nvSpPr>
          <p:cNvPr id="1016" name="Google Shape;1016;p61"/>
          <p:cNvSpPr txBox="1"/>
          <p:nvPr>
            <p:ph idx="21" type="title"/>
          </p:nvPr>
        </p:nvSpPr>
        <p:spPr>
          <a:xfrm>
            <a:off x="527226" y="2907417"/>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017" name="Google Shape;1017;p61"/>
          <p:cNvSpPr txBox="1"/>
          <p:nvPr/>
        </p:nvSpPr>
        <p:spPr>
          <a:xfrm>
            <a:off x="527225" y="340674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As it is continuous data, the goal is to enhance user control and customization by enabling a slider-based adaptation for the "Duration" container. The user can base their filter options on which data they would like to filter.</a:t>
            </a:r>
            <a:endParaRPr sz="1600">
              <a:solidFill>
                <a:schemeClr val="dk1"/>
              </a:solidFill>
              <a:latin typeface="Fira Sans"/>
              <a:ea typeface="Fira Sans"/>
              <a:cs typeface="Fira Sans"/>
              <a:sym typeface="Fira Sans"/>
            </a:endParaRPr>
          </a:p>
        </p:txBody>
      </p:sp>
      <p:sp>
        <p:nvSpPr>
          <p:cNvPr id="1018" name="Google Shape;1018;p61"/>
          <p:cNvSpPr txBox="1"/>
          <p:nvPr>
            <p:ph idx="21" type="title"/>
          </p:nvPr>
        </p:nvSpPr>
        <p:spPr>
          <a:xfrm>
            <a:off x="345353" y="587275"/>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019" name="Google Shape;1019;p61"/>
          <p:cNvPicPr preferRelativeResize="0"/>
          <p:nvPr/>
        </p:nvPicPr>
        <p:blipFill rotWithShape="1">
          <a:blip r:embed="rId3">
            <a:alphaModFix/>
          </a:blip>
          <a:srcRect b="0" l="0" r="0" t="0"/>
          <a:stretch/>
        </p:blipFill>
        <p:spPr>
          <a:xfrm>
            <a:off x="6529725" y="760975"/>
            <a:ext cx="1850761" cy="40950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62"/>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025" name="Google Shape;1025;p62"/>
          <p:cNvSpPr txBox="1"/>
          <p:nvPr/>
        </p:nvSpPr>
        <p:spPr>
          <a:xfrm>
            <a:off x="527225" y="198130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segment button labeled "Distance" to streamline the filtering process. Users can easily toggle between "Duration" and "Distance" views. Giving better direct visual feedback on the action (changing filter option).</a:t>
            </a:r>
            <a:endParaRPr sz="1600">
              <a:solidFill>
                <a:schemeClr val="dk1"/>
              </a:solidFill>
              <a:latin typeface="Fira Sans"/>
              <a:ea typeface="Fira Sans"/>
              <a:cs typeface="Fira Sans"/>
              <a:sym typeface="Fira Sans"/>
            </a:endParaRPr>
          </a:p>
        </p:txBody>
      </p:sp>
      <p:sp>
        <p:nvSpPr>
          <p:cNvPr id="1026" name="Google Shape;1026;p62"/>
          <p:cNvSpPr txBox="1"/>
          <p:nvPr>
            <p:ph idx="21" type="title"/>
          </p:nvPr>
        </p:nvSpPr>
        <p:spPr>
          <a:xfrm>
            <a:off x="527225" y="3079725"/>
            <a:ext cx="325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027" name="Google Shape;1027;p62"/>
          <p:cNvSpPr txBox="1"/>
          <p:nvPr/>
        </p:nvSpPr>
        <p:spPr>
          <a:xfrm>
            <a:off x="527225" y="3579042"/>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segmented control is commonly used to switch between different options or views which is the case in to achieve the goal of filtering how the user prefers.</a:t>
            </a:r>
            <a:endParaRPr sz="1600">
              <a:solidFill>
                <a:schemeClr val="dk1"/>
              </a:solidFill>
              <a:latin typeface="Fira Sans"/>
              <a:ea typeface="Fira Sans"/>
              <a:cs typeface="Fira Sans"/>
              <a:sym typeface="Fira Sans"/>
            </a:endParaRPr>
          </a:p>
        </p:txBody>
      </p:sp>
      <p:sp>
        <p:nvSpPr>
          <p:cNvPr id="1028" name="Google Shape;1028;p62"/>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Segmented Control</a:t>
            </a:r>
            <a:endParaRPr>
              <a:solidFill>
                <a:srgbClr val="CC0000"/>
              </a:solidFill>
            </a:endParaRPr>
          </a:p>
        </p:txBody>
      </p:sp>
      <p:sp>
        <p:nvSpPr>
          <p:cNvPr id="1029" name="Google Shape;1029;p62"/>
          <p:cNvSpPr txBox="1"/>
          <p:nvPr>
            <p:ph idx="21" type="title"/>
          </p:nvPr>
        </p:nvSpPr>
        <p:spPr>
          <a:xfrm>
            <a:off x="384628" y="173736"/>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#4.1</a:t>
            </a:r>
            <a:endParaRPr>
              <a:solidFill>
                <a:srgbClr val="CC0000"/>
              </a:solidFill>
            </a:endParaRPr>
          </a:p>
        </p:txBody>
      </p:sp>
      <p:sp>
        <p:nvSpPr>
          <p:cNvPr id="1030" name="Google Shape;1030;p62"/>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031" name="Google Shape;1031;p62"/>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032" name="Google Shape;1032;p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33" name="Google Shape;1033;p62"/>
          <p:cNvPicPr preferRelativeResize="0"/>
          <p:nvPr/>
        </p:nvPicPr>
        <p:blipFill rotWithShape="1">
          <a:blip r:embed="rId3">
            <a:alphaModFix/>
          </a:blip>
          <a:srcRect b="0" l="109" r="99" t="0"/>
          <a:stretch/>
        </p:blipFill>
        <p:spPr>
          <a:xfrm>
            <a:off x="6386999" y="746425"/>
            <a:ext cx="1901049" cy="41422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63"/>
          <p:cNvSpPr txBox="1"/>
          <p:nvPr>
            <p:ph idx="21" type="title"/>
          </p:nvPr>
        </p:nvSpPr>
        <p:spPr>
          <a:xfrm>
            <a:off x="527226" y="1083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039" name="Google Shape;1039;p63"/>
          <p:cNvSpPr txBox="1"/>
          <p:nvPr/>
        </p:nvSpPr>
        <p:spPr>
          <a:xfrm>
            <a:off x="527225" y="160030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Showing both filter options where changing one slider automatically updates the other slider, which is not always one-to-one. They can filter how they prefer to have their ideal route.</a:t>
            </a:r>
            <a:endParaRPr sz="1600">
              <a:solidFill>
                <a:schemeClr val="dk1"/>
              </a:solidFill>
              <a:latin typeface="Fira Sans"/>
              <a:ea typeface="Fira Sans"/>
              <a:cs typeface="Fira Sans"/>
              <a:sym typeface="Fira Sans"/>
            </a:endParaRPr>
          </a:p>
        </p:txBody>
      </p:sp>
      <p:sp>
        <p:nvSpPr>
          <p:cNvPr id="1040" name="Google Shape;1040;p63"/>
          <p:cNvSpPr txBox="1"/>
          <p:nvPr>
            <p:ph idx="21" type="title"/>
          </p:nvPr>
        </p:nvSpPr>
        <p:spPr>
          <a:xfrm>
            <a:off x="527225" y="26987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041" name="Google Shape;1041;p63"/>
          <p:cNvSpPr txBox="1"/>
          <p:nvPr/>
        </p:nvSpPr>
        <p:spPr>
          <a:xfrm>
            <a:off x="527225" y="3198042"/>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Whereas before the distance and duration were not updated while switching, this shows that the filter options can be even more specified as the duration and distance are not always equally divided and now full information is shown, with less steps (clicking to see the other quantity). This is beneficial for the organized and detail-focused user.</a:t>
            </a:r>
            <a:endParaRPr sz="1600">
              <a:solidFill>
                <a:schemeClr val="dk1"/>
              </a:solidFill>
              <a:latin typeface="Fira Sans"/>
              <a:ea typeface="Fira Sans"/>
              <a:cs typeface="Fira Sans"/>
              <a:sym typeface="Fira Sans"/>
            </a:endParaRPr>
          </a:p>
        </p:txBody>
      </p:sp>
      <p:sp>
        <p:nvSpPr>
          <p:cNvPr id="1042" name="Google Shape;1042;p63"/>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Showing both filter options </a:t>
            </a:r>
            <a:endParaRPr>
              <a:solidFill>
                <a:srgbClr val="3C78D8"/>
              </a:solidFill>
            </a:endParaRPr>
          </a:p>
          <a:p>
            <a:pPr indent="0" lvl="0" marL="0" rtl="0" algn="ctr">
              <a:spcBef>
                <a:spcPts val="0"/>
              </a:spcBef>
              <a:spcAft>
                <a:spcPts val="0"/>
              </a:spcAft>
              <a:buNone/>
            </a:pPr>
            <a:r>
              <a:rPr lang="en">
                <a:solidFill>
                  <a:srgbClr val="3C78D8"/>
                </a:solidFill>
              </a:rPr>
              <a:t>with reactive sliders</a:t>
            </a:r>
            <a:endParaRPr>
              <a:solidFill>
                <a:srgbClr val="CC0000"/>
              </a:solidFill>
            </a:endParaRPr>
          </a:p>
        </p:txBody>
      </p:sp>
      <p:sp>
        <p:nvSpPr>
          <p:cNvPr id="1043" name="Google Shape;1043;p63"/>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#4.2</a:t>
            </a:r>
            <a:endParaRPr>
              <a:solidFill>
                <a:srgbClr val="CC0000"/>
              </a:solidFill>
            </a:endParaRPr>
          </a:p>
        </p:txBody>
      </p:sp>
      <p:sp>
        <p:nvSpPr>
          <p:cNvPr id="1044" name="Google Shape;1044;p63"/>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045" name="Google Shape;1045;p63"/>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046" name="Google Shape;1046;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47" name="Google Shape;1047;p63"/>
          <p:cNvPicPr preferRelativeResize="0"/>
          <p:nvPr/>
        </p:nvPicPr>
        <p:blipFill rotWithShape="1">
          <a:blip r:embed="rId3">
            <a:alphaModFix/>
          </a:blip>
          <a:srcRect b="806" l="0" r="0" t="806"/>
          <a:stretch/>
        </p:blipFill>
        <p:spPr>
          <a:xfrm>
            <a:off x="6386999" y="746425"/>
            <a:ext cx="1901050" cy="41422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4"/>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053" name="Google Shape;1053;p64"/>
          <p:cNvSpPr txBox="1"/>
          <p:nvPr/>
        </p:nvSpPr>
        <p:spPr>
          <a:xfrm>
            <a:off x="527225" y="19813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Apart from the slider to adjust distance or duration, there is an input field where the user can type a number. This can be used in the same way for Distance.</a:t>
            </a:r>
            <a:endParaRPr sz="1600">
              <a:solidFill>
                <a:schemeClr val="dk1"/>
              </a:solidFill>
              <a:latin typeface="Fira Sans"/>
              <a:ea typeface="Fira Sans"/>
              <a:cs typeface="Fira Sans"/>
              <a:sym typeface="Fira Sans"/>
            </a:endParaRPr>
          </a:p>
        </p:txBody>
      </p:sp>
      <p:sp>
        <p:nvSpPr>
          <p:cNvPr id="1054" name="Google Shape;1054;p64"/>
          <p:cNvSpPr txBox="1"/>
          <p:nvPr>
            <p:ph idx="21" type="title"/>
          </p:nvPr>
        </p:nvSpPr>
        <p:spPr>
          <a:xfrm>
            <a:off x="527225" y="28511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055" name="Google Shape;1055;p64"/>
          <p:cNvSpPr txBox="1"/>
          <p:nvPr/>
        </p:nvSpPr>
        <p:spPr>
          <a:xfrm>
            <a:off x="527225" y="3350442"/>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To have an input field next to a slider to quantify a number is useful for users as they have as many choices as they want to input. This increases user-control and error prevention if the user does not know how to use one of the input options.</a:t>
            </a:r>
            <a:endParaRPr sz="1600">
              <a:solidFill>
                <a:schemeClr val="dk1"/>
              </a:solidFill>
              <a:latin typeface="Fira Sans"/>
              <a:ea typeface="Fira Sans"/>
              <a:cs typeface="Fira Sans"/>
              <a:sym typeface="Fira Sans"/>
            </a:endParaRPr>
          </a:p>
        </p:txBody>
      </p:sp>
      <p:sp>
        <p:nvSpPr>
          <p:cNvPr id="1056" name="Google Shape;1056;p64"/>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Input field</a:t>
            </a:r>
            <a:endParaRPr>
              <a:solidFill>
                <a:srgbClr val="CC0000"/>
              </a:solidFill>
            </a:endParaRPr>
          </a:p>
        </p:txBody>
      </p:sp>
      <p:sp>
        <p:nvSpPr>
          <p:cNvPr id="1057" name="Google Shape;1057;p64"/>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#4.3</a:t>
            </a:r>
            <a:endParaRPr>
              <a:solidFill>
                <a:srgbClr val="CC0000"/>
              </a:solidFill>
            </a:endParaRPr>
          </a:p>
        </p:txBody>
      </p:sp>
      <p:sp>
        <p:nvSpPr>
          <p:cNvPr id="1058" name="Google Shape;1058;p64"/>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059" name="Google Shape;1059;p64"/>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pic>
        <p:nvPicPr>
          <p:cNvPr id="1060" name="Google Shape;1060;p64"/>
          <p:cNvPicPr preferRelativeResize="0"/>
          <p:nvPr/>
        </p:nvPicPr>
        <p:blipFill rotWithShape="1">
          <a:blip r:embed="rId3">
            <a:alphaModFix/>
          </a:blip>
          <a:srcRect b="1978" l="0" r="0" t="1978"/>
          <a:stretch/>
        </p:blipFill>
        <p:spPr>
          <a:xfrm>
            <a:off x="6392325" y="746436"/>
            <a:ext cx="1949616" cy="40922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65"/>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066" name="Google Shape;1066;p65"/>
          <p:cNvSpPr txBox="1"/>
          <p:nvPr/>
        </p:nvSpPr>
        <p:spPr>
          <a:xfrm>
            <a:off x="527225" y="1981300"/>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User interface element that includes chips for filtering content based on time-related criteria, allowing to classify certain time slots and thereby changing the filter options. While automatically updating the number of rides available.</a:t>
            </a:r>
            <a:endParaRPr sz="1600">
              <a:solidFill>
                <a:schemeClr val="dk1"/>
              </a:solidFill>
              <a:latin typeface="Fira Sans"/>
              <a:ea typeface="Fira Sans"/>
              <a:cs typeface="Fira Sans"/>
              <a:sym typeface="Fira Sans"/>
            </a:endParaRPr>
          </a:p>
        </p:txBody>
      </p:sp>
      <p:sp>
        <p:nvSpPr>
          <p:cNvPr id="1067" name="Google Shape;1067;p65"/>
          <p:cNvSpPr txBox="1"/>
          <p:nvPr>
            <p:ph idx="21" type="title"/>
          </p:nvPr>
        </p:nvSpPr>
        <p:spPr>
          <a:xfrm>
            <a:off x="527225" y="3334937"/>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068" name="Google Shape;1068;p65"/>
          <p:cNvSpPr txBox="1"/>
          <p:nvPr/>
        </p:nvSpPr>
        <p:spPr>
          <a:xfrm>
            <a:off x="527225" y="3834254"/>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Allowing a clicking interaction where the time slots are not continuous but classified, making it more simple to filter.</a:t>
            </a:r>
            <a:endParaRPr sz="1600">
              <a:solidFill>
                <a:schemeClr val="dk1"/>
              </a:solidFill>
              <a:latin typeface="Fira Sans"/>
              <a:ea typeface="Fira Sans"/>
              <a:cs typeface="Fira Sans"/>
              <a:sym typeface="Fira Sans"/>
            </a:endParaRPr>
          </a:p>
        </p:txBody>
      </p:sp>
      <p:sp>
        <p:nvSpPr>
          <p:cNvPr id="1069" name="Google Shape;1069;p65"/>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Time Filter Chip Bar</a:t>
            </a:r>
            <a:endParaRPr>
              <a:solidFill>
                <a:srgbClr val="CC0000"/>
              </a:solidFill>
            </a:endParaRPr>
          </a:p>
        </p:txBody>
      </p:sp>
      <p:sp>
        <p:nvSpPr>
          <p:cNvPr id="1070" name="Google Shape;1070;p65"/>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#4.4</a:t>
            </a:r>
            <a:endParaRPr>
              <a:solidFill>
                <a:srgbClr val="CC0000"/>
              </a:solidFill>
            </a:endParaRPr>
          </a:p>
        </p:txBody>
      </p:sp>
      <p:sp>
        <p:nvSpPr>
          <p:cNvPr id="1071" name="Google Shape;1071;p65"/>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072" name="Google Shape;1072;p65"/>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073" name="Google Shape;1073;p6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74" name="Google Shape;1074;p65"/>
          <p:cNvPicPr preferRelativeResize="0"/>
          <p:nvPr/>
        </p:nvPicPr>
        <p:blipFill rotWithShape="1">
          <a:blip r:embed="rId3">
            <a:alphaModFix/>
          </a:blip>
          <a:srcRect b="0" l="1597" r="1587" t="0"/>
          <a:stretch/>
        </p:blipFill>
        <p:spPr>
          <a:xfrm>
            <a:off x="6386999" y="746425"/>
            <a:ext cx="1901050" cy="4142274"/>
          </a:xfrm>
          <a:prstGeom prst="rect">
            <a:avLst/>
          </a:prstGeom>
          <a:noFill/>
          <a:ln>
            <a:noFill/>
          </a:ln>
        </p:spPr>
      </p:pic>
      <p:pic>
        <p:nvPicPr>
          <p:cNvPr id="1075" name="Google Shape;1075;p65"/>
          <p:cNvPicPr preferRelativeResize="0"/>
          <p:nvPr/>
        </p:nvPicPr>
        <p:blipFill rotWithShape="1">
          <a:blip r:embed="rId4">
            <a:alphaModFix/>
          </a:blip>
          <a:srcRect b="0" l="109" r="99" t="0"/>
          <a:stretch/>
        </p:blipFill>
        <p:spPr>
          <a:xfrm>
            <a:off x="6386999" y="746425"/>
            <a:ext cx="1901049" cy="41422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66"/>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Filtering Difficulty</a:t>
            </a:r>
            <a:endParaRPr>
              <a:solidFill>
                <a:srgbClr val="CC0000"/>
              </a:solidFill>
            </a:endParaRPr>
          </a:p>
        </p:txBody>
      </p:sp>
      <p:sp>
        <p:nvSpPr>
          <p:cNvPr id="1081" name="Google Shape;1081;p66"/>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#5</a:t>
            </a:r>
            <a:endParaRPr>
              <a:solidFill>
                <a:srgbClr val="CC0000"/>
              </a:solidFill>
            </a:endParaRPr>
          </a:p>
        </p:txBody>
      </p:sp>
      <p:sp>
        <p:nvSpPr>
          <p:cNvPr id="1082" name="Google Shape;1082;p66"/>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083" name="Google Shape;1083;p66"/>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084" name="Google Shape;1084;p66"/>
          <p:cNvSpPr txBox="1"/>
          <p:nvPr/>
        </p:nvSpPr>
        <p:spPr>
          <a:xfrm>
            <a:off x="527225" y="16765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current microinteraction is a multi-select where you can select multiple difficulty levels (Easy, Intermediate, Expert) to filter the route on the level the user prefers.</a:t>
            </a:r>
            <a:endParaRPr sz="1600">
              <a:solidFill>
                <a:schemeClr val="dk1"/>
              </a:solidFill>
              <a:latin typeface="Fira Sans"/>
              <a:ea typeface="Fira Sans"/>
              <a:cs typeface="Fira Sans"/>
              <a:sym typeface="Fira Sans"/>
            </a:endParaRPr>
          </a:p>
        </p:txBody>
      </p:sp>
      <p:sp>
        <p:nvSpPr>
          <p:cNvPr id="1085" name="Google Shape;1085;p66"/>
          <p:cNvSpPr txBox="1"/>
          <p:nvPr>
            <p:ph idx="21" type="title"/>
          </p:nvPr>
        </p:nvSpPr>
        <p:spPr>
          <a:xfrm>
            <a:off x="527226" y="2678817"/>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086" name="Google Shape;1086;p66"/>
          <p:cNvSpPr txBox="1"/>
          <p:nvPr/>
        </p:nvSpPr>
        <p:spPr>
          <a:xfrm>
            <a:off x="527225" y="317814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Difficulty is classified in three levels and with a multi-select the user can select one, or two, or three of the difficulty levels, such that the user is free to select one or multiple.</a:t>
            </a:r>
            <a:endParaRPr sz="1600">
              <a:solidFill>
                <a:schemeClr val="dk1"/>
              </a:solidFill>
              <a:latin typeface="Fira Sans"/>
              <a:ea typeface="Fira Sans"/>
              <a:cs typeface="Fira Sans"/>
              <a:sym typeface="Fira Sans"/>
            </a:endParaRPr>
          </a:p>
        </p:txBody>
      </p:sp>
      <p:sp>
        <p:nvSpPr>
          <p:cNvPr id="1087" name="Google Shape;1087;p66"/>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088" name="Google Shape;1088;p66"/>
          <p:cNvPicPr preferRelativeResize="0"/>
          <p:nvPr/>
        </p:nvPicPr>
        <p:blipFill rotWithShape="1">
          <a:blip r:embed="rId3">
            <a:alphaModFix/>
          </a:blip>
          <a:srcRect b="0" l="0" r="0" t="0"/>
          <a:stretch/>
        </p:blipFill>
        <p:spPr>
          <a:xfrm>
            <a:off x="6529725" y="684775"/>
            <a:ext cx="1850761" cy="40950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67"/>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094" name="Google Shape;1094;p67"/>
          <p:cNvSpPr txBox="1"/>
          <p:nvPr/>
        </p:nvSpPr>
        <p:spPr>
          <a:xfrm>
            <a:off x="527225" y="198130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circular progress bar with distinct stepped values, visually divided into segments. Users can progress through these predefined steps in a circular motion, reflecting the progress, with each step representing a difficulty category.</a:t>
            </a:r>
            <a:endParaRPr sz="1600">
              <a:solidFill>
                <a:schemeClr val="dk1"/>
              </a:solidFill>
              <a:latin typeface="Fira Sans"/>
              <a:ea typeface="Fira Sans"/>
              <a:cs typeface="Fira Sans"/>
              <a:sym typeface="Fira Sans"/>
            </a:endParaRPr>
          </a:p>
        </p:txBody>
      </p:sp>
      <p:sp>
        <p:nvSpPr>
          <p:cNvPr id="1095" name="Google Shape;1095;p67"/>
          <p:cNvSpPr txBox="1"/>
          <p:nvPr>
            <p:ph idx="21" type="title"/>
          </p:nvPr>
        </p:nvSpPr>
        <p:spPr>
          <a:xfrm>
            <a:off x="527225" y="3079725"/>
            <a:ext cx="325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096" name="Google Shape;1096;p67"/>
          <p:cNvSpPr txBox="1"/>
          <p:nvPr/>
        </p:nvSpPr>
        <p:spPr>
          <a:xfrm>
            <a:off x="527225" y="3579042"/>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By progressing the circular bar from easy to intermediate, allows a direct visual feedback how far the difficulty level is progressed, matching the user’s mental model.</a:t>
            </a:r>
            <a:endParaRPr sz="1600">
              <a:solidFill>
                <a:schemeClr val="dk1"/>
              </a:solidFill>
              <a:latin typeface="Fira Sans"/>
              <a:ea typeface="Fira Sans"/>
              <a:cs typeface="Fira Sans"/>
              <a:sym typeface="Fira Sans"/>
            </a:endParaRPr>
          </a:p>
        </p:txBody>
      </p:sp>
      <p:sp>
        <p:nvSpPr>
          <p:cNvPr id="1097" name="Google Shape;1097;p67"/>
          <p:cNvSpPr txBox="1"/>
          <p:nvPr>
            <p:ph idx="21" type="title"/>
          </p:nvPr>
        </p:nvSpPr>
        <p:spPr>
          <a:xfrm>
            <a:off x="713228" y="3261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Circular Progress Bar with </a:t>
            </a:r>
            <a:endParaRPr>
              <a:solidFill>
                <a:srgbClr val="3C78D8"/>
              </a:solidFill>
            </a:endParaRPr>
          </a:p>
          <a:p>
            <a:pPr indent="0" lvl="0" marL="0" rtl="0" algn="ctr">
              <a:spcBef>
                <a:spcPts val="0"/>
              </a:spcBef>
              <a:spcAft>
                <a:spcPts val="0"/>
              </a:spcAft>
              <a:buNone/>
            </a:pPr>
            <a:r>
              <a:rPr lang="en">
                <a:solidFill>
                  <a:srgbClr val="3C78D8"/>
                </a:solidFill>
              </a:rPr>
              <a:t>Stepped Values</a:t>
            </a:r>
            <a:endParaRPr>
              <a:solidFill>
                <a:srgbClr val="3C78D8"/>
              </a:solidFill>
            </a:endParaRPr>
          </a:p>
        </p:txBody>
      </p:sp>
      <p:sp>
        <p:nvSpPr>
          <p:cNvPr id="1098" name="Google Shape;1098;p67"/>
          <p:cNvSpPr txBox="1"/>
          <p:nvPr>
            <p:ph idx="21" type="title"/>
          </p:nvPr>
        </p:nvSpPr>
        <p:spPr>
          <a:xfrm>
            <a:off x="384624" y="173725"/>
            <a:ext cx="115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#5.1</a:t>
            </a:r>
            <a:endParaRPr>
              <a:solidFill>
                <a:srgbClr val="CC0000"/>
              </a:solidFill>
            </a:endParaRPr>
          </a:p>
        </p:txBody>
      </p:sp>
      <p:sp>
        <p:nvSpPr>
          <p:cNvPr id="1099" name="Google Shape;1099;p67"/>
          <p:cNvSpPr txBox="1"/>
          <p:nvPr>
            <p:ph idx="21" type="title"/>
          </p:nvPr>
        </p:nvSpPr>
        <p:spPr>
          <a:xfrm>
            <a:off x="7008702" y="2499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100" name="Google Shape;1100;p67"/>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101" name="Google Shape;1101;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02" name="Google Shape;1102;p67"/>
          <p:cNvPicPr preferRelativeResize="0"/>
          <p:nvPr/>
        </p:nvPicPr>
        <p:blipFill rotWithShape="1">
          <a:blip r:embed="rId3">
            <a:alphaModFix/>
          </a:blip>
          <a:srcRect b="0" l="79" r="89" t="0"/>
          <a:stretch/>
        </p:blipFill>
        <p:spPr>
          <a:xfrm>
            <a:off x="6386999" y="746425"/>
            <a:ext cx="1901049" cy="41422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68"/>
          <p:cNvSpPr txBox="1"/>
          <p:nvPr>
            <p:ph idx="21" type="title"/>
          </p:nvPr>
        </p:nvSpPr>
        <p:spPr>
          <a:xfrm>
            <a:off x="527226" y="1083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108" name="Google Shape;1108;p68"/>
          <p:cNvSpPr txBox="1"/>
          <p:nvPr/>
        </p:nvSpPr>
        <p:spPr>
          <a:xfrm>
            <a:off x="527225" y="1600300"/>
            <a:ext cx="565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Dropdown menu allows user to select one difficulty level.</a:t>
            </a:r>
            <a:endParaRPr sz="1600">
              <a:solidFill>
                <a:schemeClr val="dk1"/>
              </a:solidFill>
              <a:latin typeface="Fira Sans"/>
              <a:ea typeface="Fira Sans"/>
              <a:cs typeface="Fira Sans"/>
              <a:sym typeface="Fira Sans"/>
            </a:endParaRPr>
          </a:p>
        </p:txBody>
      </p:sp>
      <p:sp>
        <p:nvSpPr>
          <p:cNvPr id="1109" name="Google Shape;1109;p68"/>
          <p:cNvSpPr txBox="1"/>
          <p:nvPr>
            <p:ph idx="21" type="title"/>
          </p:nvPr>
        </p:nvSpPr>
        <p:spPr>
          <a:xfrm>
            <a:off x="527225" y="26987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110" name="Google Shape;1110;p68"/>
          <p:cNvSpPr txBox="1"/>
          <p:nvPr/>
        </p:nvSpPr>
        <p:spPr>
          <a:xfrm>
            <a:off x="527225" y="3198042"/>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To have a consistent experience with the other filter options</a:t>
            </a:r>
            <a:r>
              <a:rPr lang="en" sz="1600">
                <a:solidFill>
                  <a:schemeClr val="dk1"/>
                </a:solidFill>
                <a:latin typeface="Fira Sans"/>
                <a:ea typeface="Fira Sans"/>
                <a:cs typeface="Fira Sans"/>
                <a:sym typeface="Fira Sans"/>
              </a:rPr>
              <a:t> Route type, Start from and S</a:t>
            </a:r>
            <a:r>
              <a:rPr lang="en" sz="1600">
                <a:solidFill>
                  <a:schemeClr val="dk1"/>
                </a:solidFill>
                <a:latin typeface="Fira Sans"/>
                <a:ea typeface="Fira Sans"/>
                <a:cs typeface="Fira Sans"/>
                <a:sym typeface="Fira Sans"/>
              </a:rPr>
              <a:t>urface (see </a:t>
            </a:r>
            <a:r>
              <a:rPr lang="en" sz="1600">
                <a:solidFill>
                  <a:schemeClr val="dk1"/>
                </a:solidFill>
                <a:latin typeface="Fira Sans"/>
                <a:ea typeface="Fira Sans"/>
                <a:cs typeface="Fira Sans"/>
                <a:sym typeface="Fira Sans"/>
              </a:rPr>
              <a:t>microinteraction 6.2)</a:t>
            </a:r>
            <a:r>
              <a:rPr lang="en" sz="1600">
                <a:solidFill>
                  <a:schemeClr val="dk1"/>
                </a:solidFill>
                <a:latin typeface="Fira Sans"/>
                <a:ea typeface="Fira Sans"/>
                <a:cs typeface="Fira Sans"/>
                <a:sym typeface="Fira Sans"/>
              </a:rPr>
              <a:t> and by allowing users only to select one option leads to more simplicity. Once selected, the user sees the direct feedback in the field.</a:t>
            </a:r>
            <a:endParaRPr sz="1600">
              <a:solidFill>
                <a:schemeClr val="dk1"/>
              </a:solidFill>
              <a:latin typeface="Fira Sans"/>
              <a:ea typeface="Fira Sans"/>
              <a:cs typeface="Fira Sans"/>
              <a:sym typeface="Fira Sans"/>
            </a:endParaRPr>
          </a:p>
        </p:txBody>
      </p:sp>
      <p:sp>
        <p:nvSpPr>
          <p:cNvPr id="1111" name="Google Shape;1111;p68"/>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Dropdown menu</a:t>
            </a:r>
            <a:endParaRPr>
              <a:solidFill>
                <a:srgbClr val="CC0000"/>
              </a:solidFill>
            </a:endParaRPr>
          </a:p>
        </p:txBody>
      </p:sp>
      <p:sp>
        <p:nvSpPr>
          <p:cNvPr id="1112" name="Google Shape;1112;p68"/>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#5.2</a:t>
            </a:r>
            <a:endParaRPr>
              <a:solidFill>
                <a:srgbClr val="CC0000"/>
              </a:solidFill>
            </a:endParaRPr>
          </a:p>
        </p:txBody>
      </p:sp>
      <p:sp>
        <p:nvSpPr>
          <p:cNvPr id="1113" name="Google Shape;1113;p68"/>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114" name="Google Shape;1114;p68"/>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115" name="Google Shape;1115;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16" name="Google Shape;1116;p68"/>
          <p:cNvPicPr preferRelativeResize="0"/>
          <p:nvPr/>
        </p:nvPicPr>
        <p:blipFill rotWithShape="1">
          <a:blip r:embed="rId3">
            <a:alphaModFix/>
          </a:blip>
          <a:srcRect b="19" l="0" r="0" t="9"/>
          <a:stretch/>
        </p:blipFill>
        <p:spPr>
          <a:xfrm>
            <a:off x="6386999" y="746425"/>
            <a:ext cx="1901050" cy="41422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3"/>
          <p:cNvSpPr/>
          <p:nvPr/>
        </p:nvSpPr>
        <p:spPr>
          <a:xfrm>
            <a:off x="729233" y="1312748"/>
            <a:ext cx="440100" cy="440100"/>
          </a:xfrm>
          <a:prstGeom prst="ellipse">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p33"/>
          <p:cNvSpPr txBox="1"/>
          <p:nvPr>
            <p:ph type="title"/>
          </p:nvPr>
        </p:nvSpPr>
        <p:spPr>
          <a:xfrm>
            <a:off x="1224500" y="1989800"/>
            <a:ext cx="6982500" cy="440100"/>
          </a:xfrm>
          <a:prstGeom prst="rect">
            <a:avLst/>
          </a:prstGeom>
        </p:spPr>
        <p:txBody>
          <a:bodyPr anchorCtr="0" anchor="ctr" bIns="91425" lIns="91425" spcFirstLastPara="1" rIns="274300" wrap="square" tIns="91425">
            <a:noAutofit/>
          </a:bodyPr>
          <a:lstStyle/>
          <a:p>
            <a:pPr indent="0" lvl="0" marL="0" rtl="0" algn="l">
              <a:spcBef>
                <a:spcPts val="0"/>
              </a:spcBef>
              <a:spcAft>
                <a:spcPts val="0"/>
              </a:spcAft>
              <a:buNone/>
            </a:pPr>
            <a:r>
              <a:rPr lang="en" sz="1200"/>
              <a:t>Route Planning:</a:t>
            </a:r>
            <a:r>
              <a:rPr lang="en" sz="1200">
                <a:latin typeface="Fira Sans"/>
                <a:ea typeface="Fira Sans"/>
                <a:cs typeface="Fira Sans"/>
                <a:sym typeface="Fira Sans"/>
              </a:rPr>
              <a:t> </a:t>
            </a:r>
            <a:r>
              <a:rPr b="0" lang="en" sz="1200">
                <a:latin typeface="Fira Sans"/>
                <a:ea typeface="Fira Sans"/>
                <a:cs typeface="Fira Sans"/>
                <a:sym typeface="Fira Sans"/>
              </a:rPr>
              <a:t>Plan a new route for outdoor activities like hiking, cycling, or running.</a:t>
            </a:r>
            <a:endParaRPr sz="1200"/>
          </a:p>
        </p:txBody>
      </p:sp>
      <p:sp>
        <p:nvSpPr>
          <p:cNvPr id="656" name="Google Shape;656;p33"/>
          <p:cNvSpPr txBox="1"/>
          <p:nvPr>
            <p:ph idx="21"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Functionalities</a:t>
            </a:r>
            <a:endParaRPr/>
          </a:p>
        </p:txBody>
      </p:sp>
      <p:sp>
        <p:nvSpPr>
          <p:cNvPr id="657" name="Google Shape;657;p33"/>
          <p:cNvSpPr txBox="1"/>
          <p:nvPr>
            <p:ph idx="15" type="title"/>
          </p:nvPr>
        </p:nvSpPr>
        <p:spPr>
          <a:xfrm>
            <a:off x="674329" y="1402794"/>
            <a:ext cx="549900" cy="2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1</a:t>
            </a:r>
            <a:endParaRPr sz="1800"/>
          </a:p>
        </p:txBody>
      </p:sp>
      <p:sp>
        <p:nvSpPr>
          <p:cNvPr id="658" name="Google Shape;658;p33"/>
          <p:cNvSpPr/>
          <p:nvPr/>
        </p:nvSpPr>
        <p:spPr>
          <a:xfrm>
            <a:off x="8107000" y="428075"/>
            <a:ext cx="647568" cy="351126"/>
          </a:xfrm>
          <a:custGeom>
            <a:rect b="b" l="l" r="r" t="t"/>
            <a:pathLst>
              <a:path extrusionOk="0" h="3904" w="7200">
                <a:moveTo>
                  <a:pt x="7172" y="0"/>
                </a:moveTo>
                <a:cubicBezTo>
                  <a:pt x="7166" y="0"/>
                  <a:pt x="7160" y="3"/>
                  <a:pt x="7157" y="6"/>
                </a:cubicBezTo>
                <a:lnTo>
                  <a:pt x="6682" y="357"/>
                </a:lnTo>
                <a:cubicBezTo>
                  <a:pt x="6600" y="417"/>
                  <a:pt x="6528" y="481"/>
                  <a:pt x="6455" y="545"/>
                </a:cubicBezTo>
                <a:lnTo>
                  <a:pt x="6228" y="738"/>
                </a:lnTo>
                <a:cubicBezTo>
                  <a:pt x="6151" y="798"/>
                  <a:pt x="6083" y="866"/>
                  <a:pt x="6010" y="935"/>
                </a:cubicBezTo>
                <a:lnTo>
                  <a:pt x="5796" y="1144"/>
                </a:lnTo>
                <a:cubicBezTo>
                  <a:pt x="5762" y="1178"/>
                  <a:pt x="5728" y="1213"/>
                  <a:pt x="5694" y="1251"/>
                </a:cubicBezTo>
                <a:lnTo>
                  <a:pt x="5595" y="1362"/>
                </a:lnTo>
                <a:lnTo>
                  <a:pt x="5497" y="1469"/>
                </a:lnTo>
                <a:lnTo>
                  <a:pt x="5446" y="1525"/>
                </a:lnTo>
                <a:cubicBezTo>
                  <a:pt x="5433" y="1542"/>
                  <a:pt x="5416" y="1563"/>
                  <a:pt x="5403" y="1585"/>
                </a:cubicBezTo>
                <a:lnTo>
                  <a:pt x="5223" y="1820"/>
                </a:lnTo>
                <a:cubicBezTo>
                  <a:pt x="5189" y="1863"/>
                  <a:pt x="5163" y="1901"/>
                  <a:pt x="5138" y="1944"/>
                </a:cubicBezTo>
                <a:lnTo>
                  <a:pt x="5056" y="2072"/>
                </a:lnTo>
                <a:cubicBezTo>
                  <a:pt x="5035" y="2115"/>
                  <a:pt x="5005" y="2158"/>
                  <a:pt x="4979" y="2201"/>
                </a:cubicBezTo>
                <a:lnTo>
                  <a:pt x="4915" y="2337"/>
                </a:lnTo>
                <a:lnTo>
                  <a:pt x="4847" y="2470"/>
                </a:lnTo>
                <a:lnTo>
                  <a:pt x="4791" y="2616"/>
                </a:lnTo>
                <a:cubicBezTo>
                  <a:pt x="4774" y="2663"/>
                  <a:pt x="4753" y="2710"/>
                  <a:pt x="4740" y="2757"/>
                </a:cubicBezTo>
                <a:lnTo>
                  <a:pt x="4701" y="2906"/>
                </a:lnTo>
                <a:lnTo>
                  <a:pt x="4680" y="2979"/>
                </a:lnTo>
                <a:lnTo>
                  <a:pt x="4671" y="3056"/>
                </a:lnTo>
                <a:cubicBezTo>
                  <a:pt x="4663" y="3107"/>
                  <a:pt x="4654" y="3154"/>
                  <a:pt x="4650" y="3210"/>
                </a:cubicBezTo>
                <a:lnTo>
                  <a:pt x="4641" y="3364"/>
                </a:lnTo>
                <a:cubicBezTo>
                  <a:pt x="4641" y="3392"/>
                  <a:pt x="4641" y="3421"/>
                  <a:pt x="4643" y="3450"/>
                </a:cubicBezTo>
                <a:lnTo>
                  <a:pt x="4643" y="3450"/>
                </a:lnTo>
                <a:cubicBezTo>
                  <a:pt x="4567" y="3392"/>
                  <a:pt x="4485" y="3343"/>
                  <a:pt x="4398" y="3304"/>
                </a:cubicBezTo>
                <a:cubicBezTo>
                  <a:pt x="4197" y="3214"/>
                  <a:pt x="3987" y="3150"/>
                  <a:pt x="3769" y="3116"/>
                </a:cubicBezTo>
                <a:cubicBezTo>
                  <a:pt x="3524" y="3081"/>
                  <a:pt x="3276" y="3064"/>
                  <a:pt x="3027" y="3064"/>
                </a:cubicBezTo>
                <a:cubicBezTo>
                  <a:pt x="2849" y="3064"/>
                  <a:pt x="2671" y="3072"/>
                  <a:pt x="2494" y="3090"/>
                </a:cubicBezTo>
                <a:cubicBezTo>
                  <a:pt x="2075" y="3125"/>
                  <a:pt x="1656" y="3189"/>
                  <a:pt x="1245" y="3274"/>
                </a:cubicBezTo>
                <a:cubicBezTo>
                  <a:pt x="830" y="3360"/>
                  <a:pt x="424" y="3458"/>
                  <a:pt x="22" y="3582"/>
                </a:cubicBezTo>
                <a:cubicBezTo>
                  <a:pt x="9" y="3586"/>
                  <a:pt x="1" y="3599"/>
                  <a:pt x="5" y="3612"/>
                </a:cubicBezTo>
                <a:cubicBezTo>
                  <a:pt x="8" y="3623"/>
                  <a:pt x="18" y="3630"/>
                  <a:pt x="30" y="3630"/>
                </a:cubicBezTo>
                <a:cubicBezTo>
                  <a:pt x="33" y="3630"/>
                  <a:pt x="36" y="3630"/>
                  <a:pt x="39" y="3629"/>
                </a:cubicBezTo>
                <a:cubicBezTo>
                  <a:pt x="441" y="3518"/>
                  <a:pt x="852" y="3432"/>
                  <a:pt x="1262" y="3360"/>
                </a:cubicBezTo>
                <a:cubicBezTo>
                  <a:pt x="1673" y="3291"/>
                  <a:pt x="2088" y="3244"/>
                  <a:pt x="2507" y="3219"/>
                </a:cubicBezTo>
                <a:cubicBezTo>
                  <a:pt x="2618" y="3212"/>
                  <a:pt x="2729" y="3208"/>
                  <a:pt x="2840" y="3208"/>
                </a:cubicBezTo>
                <a:cubicBezTo>
                  <a:pt x="3141" y="3208"/>
                  <a:pt x="3442" y="3234"/>
                  <a:pt x="3739" y="3287"/>
                </a:cubicBezTo>
                <a:cubicBezTo>
                  <a:pt x="3936" y="3326"/>
                  <a:pt x="4128" y="3390"/>
                  <a:pt x="4308" y="3480"/>
                </a:cubicBezTo>
                <a:cubicBezTo>
                  <a:pt x="4476" y="3557"/>
                  <a:pt x="4616" y="3682"/>
                  <a:pt x="4722" y="3832"/>
                </a:cubicBezTo>
                <a:lnTo>
                  <a:pt x="4722" y="3832"/>
                </a:lnTo>
                <a:lnTo>
                  <a:pt x="4727" y="3847"/>
                </a:lnTo>
                <a:lnTo>
                  <a:pt x="4731" y="3845"/>
                </a:lnTo>
                <a:lnTo>
                  <a:pt x="4731" y="3845"/>
                </a:lnTo>
                <a:cubicBezTo>
                  <a:pt x="4733" y="3847"/>
                  <a:pt x="4734" y="3849"/>
                  <a:pt x="4736" y="3852"/>
                </a:cubicBezTo>
                <a:lnTo>
                  <a:pt x="4740" y="3856"/>
                </a:lnTo>
                <a:cubicBezTo>
                  <a:pt x="4764" y="3889"/>
                  <a:pt x="4797" y="3903"/>
                  <a:pt x="4829" y="3903"/>
                </a:cubicBezTo>
                <a:cubicBezTo>
                  <a:pt x="4903" y="3903"/>
                  <a:pt x="4973" y="3827"/>
                  <a:pt x="4928" y="3740"/>
                </a:cubicBezTo>
                <a:lnTo>
                  <a:pt x="4924" y="3732"/>
                </a:lnTo>
                <a:lnTo>
                  <a:pt x="4920" y="3719"/>
                </a:lnTo>
                <a:lnTo>
                  <a:pt x="4907" y="3689"/>
                </a:lnTo>
                <a:lnTo>
                  <a:pt x="4890" y="3625"/>
                </a:lnTo>
                <a:cubicBezTo>
                  <a:pt x="4877" y="3582"/>
                  <a:pt x="4868" y="3539"/>
                  <a:pt x="4864" y="3497"/>
                </a:cubicBezTo>
                <a:cubicBezTo>
                  <a:pt x="4860" y="3450"/>
                  <a:pt x="4851" y="3403"/>
                  <a:pt x="4851" y="3360"/>
                </a:cubicBezTo>
                <a:lnTo>
                  <a:pt x="4851" y="3219"/>
                </a:lnTo>
                <a:cubicBezTo>
                  <a:pt x="4855" y="3176"/>
                  <a:pt x="4860" y="3129"/>
                  <a:pt x="4864" y="3082"/>
                </a:cubicBezTo>
                <a:lnTo>
                  <a:pt x="4872" y="3013"/>
                </a:lnTo>
                <a:lnTo>
                  <a:pt x="4890" y="2945"/>
                </a:lnTo>
                <a:lnTo>
                  <a:pt x="4920" y="2808"/>
                </a:lnTo>
                <a:cubicBezTo>
                  <a:pt x="4932" y="2761"/>
                  <a:pt x="4949" y="2718"/>
                  <a:pt x="4962" y="2671"/>
                </a:cubicBezTo>
                <a:lnTo>
                  <a:pt x="5009" y="2539"/>
                </a:lnTo>
                <a:lnTo>
                  <a:pt x="5069" y="2406"/>
                </a:lnTo>
                <a:lnTo>
                  <a:pt x="5129" y="2278"/>
                </a:lnTo>
                <a:cubicBezTo>
                  <a:pt x="5146" y="2231"/>
                  <a:pt x="5176" y="2192"/>
                  <a:pt x="5198" y="2149"/>
                </a:cubicBezTo>
                <a:lnTo>
                  <a:pt x="5270" y="2025"/>
                </a:lnTo>
                <a:cubicBezTo>
                  <a:pt x="5292" y="1982"/>
                  <a:pt x="5317" y="1944"/>
                  <a:pt x="5347" y="1901"/>
                </a:cubicBezTo>
                <a:lnTo>
                  <a:pt x="5514" y="1666"/>
                </a:lnTo>
                <a:cubicBezTo>
                  <a:pt x="5527" y="1645"/>
                  <a:pt x="5540" y="1623"/>
                  <a:pt x="5557" y="1606"/>
                </a:cubicBezTo>
                <a:lnTo>
                  <a:pt x="5600" y="1550"/>
                </a:lnTo>
                <a:lnTo>
                  <a:pt x="5694" y="1439"/>
                </a:lnTo>
                <a:lnTo>
                  <a:pt x="5788" y="1328"/>
                </a:lnTo>
                <a:cubicBezTo>
                  <a:pt x="5818" y="1290"/>
                  <a:pt x="5848" y="1255"/>
                  <a:pt x="5882" y="1221"/>
                </a:cubicBezTo>
                <a:lnTo>
                  <a:pt x="6087" y="1012"/>
                </a:lnTo>
                <a:cubicBezTo>
                  <a:pt x="6156" y="939"/>
                  <a:pt x="6220" y="870"/>
                  <a:pt x="6293" y="806"/>
                </a:cubicBezTo>
                <a:lnTo>
                  <a:pt x="6511" y="609"/>
                </a:lnTo>
                <a:cubicBezTo>
                  <a:pt x="6583" y="545"/>
                  <a:pt x="6652" y="473"/>
                  <a:pt x="6729" y="417"/>
                </a:cubicBezTo>
                <a:lnTo>
                  <a:pt x="7186" y="49"/>
                </a:lnTo>
                <a:cubicBezTo>
                  <a:pt x="7199" y="36"/>
                  <a:pt x="7199" y="23"/>
                  <a:pt x="7191" y="11"/>
                </a:cubicBezTo>
                <a:cubicBezTo>
                  <a:pt x="7186" y="4"/>
                  <a:pt x="7179" y="0"/>
                  <a:pt x="7172"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flipH="1" rot="3173740">
            <a:off x="490679" y="252165"/>
            <a:ext cx="445109" cy="352742"/>
          </a:xfrm>
          <a:custGeom>
            <a:rect b="b" l="l" r="r" t="t"/>
            <a:pathLst>
              <a:path extrusionOk="0" h="3922" w="4949">
                <a:moveTo>
                  <a:pt x="30" y="0"/>
                </a:moveTo>
                <a:cubicBezTo>
                  <a:pt x="24" y="0"/>
                  <a:pt x="19" y="3"/>
                  <a:pt x="13" y="8"/>
                </a:cubicBezTo>
                <a:cubicBezTo>
                  <a:pt x="4" y="17"/>
                  <a:pt x="0" y="34"/>
                  <a:pt x="13" y="43"/>
                </a:cubicBezTo>
                <a:cubicBezTo>
                  <a:pt x="218" y="295"/>
                  <a:pt x="415" y="560"/>
                  <a:pt x="599" y="825"/>
                </a:cubicBezTo>
                <a:cubicBezTo>
                  <a:pt x="783" y="1091"/>
                  <a:pt x="954" y="1369"/>
                  <a:pt x="1108" y="1655"/>
                </a:cubicBezTo>
                <a:cubicBezTo>
                  <a:pt x="1262" y="1937"/>
                  <a:pt x="1382" y="2237"/>
                  <a:pt x="1459" y="2545"/>
                </a:cubicBezTo>
                <a:cubicBezTo>
                  <a:pt x="1501" y="2695"/>
                  <a:pt x="1518" y="2849"/>
                  <a:pt x="1510" y="3007"/>
                </a:cubicBezTo>
                <a:cubicBezTo>
                  <a:pt x="1506" y="3137"/>
                  <a:pt x="1475" y="3263"/>
                  <a:pt x="1414" y="3377"/>
                </a:cubicBezTo>
                <a:lnTo>
                  <a:pt x="1414" y="3377"/>
                </a:lnTo>
                <a:lnTo>
                  <a:pt x="1412" y="3379"/>
                </a:lnTo>
                <a:lnTo>
                  <a:pt x="1399" y="3392"/>
                </a:lnTo>
                <a:lnTo>
                  <a:pt x="1386" y="3409"/>
                </a:lnTo>
                <a:lnTo>
                  <a:pt x="1393" y="3414"/>
                </a:lnTo>
                <a:lnTo>
                  <a:pt x="1393" y="3414"/>
                </a:lnTo>
                <a:cubicBezTo>
                  <a:pt x="1392" y="3415"/>
                  <a:pt x="1391" y="3416"/>
                  <a:pt x="1390" y="3417"/>
                </a:cubicBezTo>
                <a:lnTo>
                  <a:pt x="1382" y="3426"/>
                </a:lnTo>
                <a:cubicBezTo>
                  <a:pt x="1342" y="3510"/>
                  <a:pt x="1412" y="3586"/>
                  <a:pt x="1484" y="3586"/>
                </a:cubicBezTo>
                <a:cubicBezTo>
                  <a:pt x="1515" y="3586"/>
                  <a:pt x="1546" y="3573"/>
                  <a:pt x="1570" y="3541"/>
                </a:cubicBezTo>
                <a:lnTo>
                  <a:pt x="1574" y="3537"/>
                </a:lnTo>
                <a:lnTo>
                  <a:pt x="1583" y="3529"/>
                </a:lnTo>
                <a:lnTo>
                  <a:pt x="1595" y="3516"/>
                </a:lnTo>
                <a:lnTo>
                  <a:pt x="1634" y="3482"/>
                </a:lnTo>
                <a:cubicBezTo>
                  <a:pt x="1660" y="3460"/>
                  <a:pt x="1685" y="3439"/>
                  <a:pt x="1715" y="3422"/>
                </a:cubicBezTo>
                <a:cubicBezTo>
                  <a:pt x="1745" y="3405"/>
                  <a:pt x="1775" y="3383"/>
                  <a:pt x="1805" y="3366"/>
                </a:cubicBezTo>
                <a:lnTo>
                  <a:pt x="1903" y="3323"/>
                </a:lnTo>
                <a:cubicBezTo>
                  <a:pt x="1933" y="3310"/>
                  <a:pt x="1968" y="3298"/>
                  <a:pt x="2002" y="3289"/>
                </a:cubicBezTo>
                <a:lnTo>
                  <a:pt x="2053" y="3272"/>
                </a:lnTo>
                <a:lnTo>
                  <a:pt x="2104" y="3259"/>
                </a:lnTo>
                <a:lnTo>
                  <a:pt x="2211" y="3233"/>
                </a:lnTo>
                <a:cubicBezTo>
                  <a:pt x="2246" y="3229"/>
                  <a:pt x="2284" y="3225"/>
                  <a:pt x="2318" y="3221"/>
                </a:cubicBezTo>
                <a:lnTo>
                  <a:pt x="2425" y="3208"/>
                </a:lnTo>
                <a:lnTo>
                  <a:pt x="2648" y="3208"/>
                </a:lnTo>
                <a:cubicBezTo>
                  <a:pt x="2686" y="3208"/>
                  <a:pt x="2725" y="3216"/>
                  <a:pt x="2759" y="3216"/>
                </a:cubicBezTo>
                <a:lnTo>
                  <a:pt x="2870" y="3225"/>
                </a:lnTo>
                <a:cubicBezTo>
                  <a:pt x="2909" y="3225"/>
                  <a:pt x="2947" y="3229"/>
                  <a:pt x="2981" y="3238"/>
                </a:cubicBezTo>
                <a:lnTo>
                  <a:pt x="3204" y="3276"/>
                </a:lnTo>
                <a:cubicBezTo>
                  <a:pt x="3242" y="3281"/>
                  <a:pt x="3276" y="3289"/>
                  <a:pt x="3315" y="3302"/>
                </a:cubicBezTo>
                <a:lnTo>
                  <a:pt x="3422" y="3328"/>
                </a:lnTo>
                <a:cubicBezTo>
                  <a:pt x="3495" y="3349"/>
                  <a:pt x="3567" y="3362"/>
                  <a:pt x="3640" y="3387"/>
                </a:cubicBezTo>
                <a:lnTo>
                  <a:pt x="3854" y="3460"/>
                </a:lnTo>
                <a:cubicBezTo>
                  <a:pt x="3927" y="3486"/>
                  <a:pt x="3999" y="3507"/>
                  <a:pt x="4068" y="3537"/>
                </a:cubicBezTo>
                <a:lnTo>
                  <a:pt x="4277" y="3627"/>
                </a:lnTo>
                <a:cubicBezTo>
                  <a:pt x="4346" y="3657"/>
                  <a:pt x="4419" y="3683"/>
                  <a:pt x="4487" y="3717"/>
                </a:cubicBezTo>
                <a:lnTo>
                  <a:pt x="4898" y="3918"/>
                </a:lnTo>
                <a:cubicBezTo>
                  <a:pt x="4902" y="3920"/>
                  <a:pt x="4907" y="3921"/>
                  <a:pt x="4911" y="3921"/>
                </a:cubicBezTo>
                <a:cubicBezTo>
                  <a:pt x="4937" y="3921"/>
                  <a:pt x="4949" y="3882"/>
                  <a:pt x="4923" y="3871"/>
                </a:cubicBezTo>
                <a:lnTo>
                  <a:pt x="4517" y="3648"/>
                </a:lnTo>
                <a:cubicBezTo>
                  <a:pt x="4453" y="3610"/>
                  <a:pt x="4380" y="3580"/>
                  <a:pt x="4312" y="3550"/>
                </a:cubicBezTo>
                <a:lnTo>
                  <a:pt x="4102" y="3452"/>
                </a:lnTo>
                <a:cubicBezTo>
                  <a:pt x="4034" y="3413"/>
                  <a:pt x="3961" y="3387"/>
                  <a:pt x="3888" y="3362"/>
                </a:cubicBezTo>
                <a:lnTo>
                  <a:pt x="3674" y="3276"/>
                </a:lnTo>
                <a:cubicBezTo>
                  <a:pt x="3602" y="3246"/>
                  <a:pt x="3529" y="3229"/>
                  <a:pt x="3452" y="3204"/>
                </a:cubicBezTo>
                <a:lnTo>
                  <a:pt x="3341" y="3169"/>
                </a:lnTo>
                <a:cubicBezTo>
                  <a:pt x="3306" y="3161"/>
                  <a:pt x="3268" y="3148"/>
                  <a:pt x="3229" y="3139"/>
                </a:cubicBezTo>
                <a:lnTo>
                  <a:pt x="3003" y="3092"/>
                </a:lnTo>
                <a:cubicBezTo>
                  <a:pt x="2964" y="3084"/>
                  <a:pt x="2926" y="3075"/>
                  <a:pt x="2887" y="3071"/>
                </a:cubicBezTo>
                <a:lnTo>
                  <a:pt x="2772" y="3058"/>
                </a:lnTo>
                <a:cubicBezTo>
                  <a:pt x="2733" y="3054"/>
                  <a:pt x="2690" y="3045"/>
                  <a:pt x="2652" y="3045"/>
                </a:cubicBezTo>
                <a:lnTo>
                  <a:pt x="2536" y="3041"/>
                </a:lnTo>
                <a:lnTo>
                  <a:pt x="2417" y="3037"/>
                </a:lnTo>
                <a:lnTo>
                  <a:pt x="2297" y="3045"/>
                </a:lnTo>
                <a:cubicBezTo>
                  <a:pt x="2258" y="3050"/>
                  <a:pt x="2216" y="3050"/>
                  <a:pt x="2177" y="3054"/>
                </a:cubicBezTo>
                <a:lnTo>
                  <a:pt x="2057" y="3075"/>
                </a:lnTo>
                <a:lnTo>
                  <a:pt x="1998" y="3088"/>
                </a:lnTo>
                <a:lnTo>
                  <a:pt x="1942" y="3101"/>
                </a:lnTo>
                <a:cubicBezTo>
                  <a:pt x="1903" y="3114"/>
                  <a:pt x="1861" y="3122"/>
                  <a:pt x="1822" y="3139"/>
                </a:cubicBezTo>
                <a:lnTo>
                  <a:pt x="1711" y="3186"/>
                </a:lnTo>
                <a:cubicBezTo>
                  <a:pt x="1703" y="3190"/>
                  <a:pt x="1694" y="3194"/>
                  <a:pt x="1686" y="3198"/>
                </a:cubicBezTo>
                <a:lnTo>
                  <a:pt x="1686" y="3198"/>
                </a:lnTo>
                <a:cubicBezTo>
                  <a:pt x="1697" y="3137"/>
                  <a:pt x="1702" y="3074"/>
                  <a:pt x="1702" y="3011"/>
                </a:cubicBezTo>
                <a:cubicBezTo>
                  <a:pt x="1698" y="2840"/>
                  <a:pt x="1672" y="2669"/>
                  <a:pt x="1625" y="2502"/>
                </a:cubicBezTo>
                <a:cubicBezTo>
                  <a:pt x="1527" y="2181"/>
                  <a:pt x="1390" y="1878"/>
                  <a:pt x="1219" y="1591"/>
                </a:cubicBezTo>
                <a:cubicBezTo>
                  <a:pt x="1052" y="1304"/>
                  <a:pt x="873" y="1031"/>
                  <a:pt x="672" y="770"/>
                </a:cubicBezTo>
                <a:cubicBezTo>
                  <a:pt x="479" y="505"/>
                  <a:pt x="270" y="252"/>
                  <a:pt x="51" y="8"/>
                </a:cubicBezTo>
                <a:cubicBezTo>
                  <a:pt x="44" y="4"/>
                  <a:pt x="37" y="0"/>
                  <a:pt x="30"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flipH="1">
            <a:off x="8715462" y="2608653"/>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661" name="Google Shape;661;p33"/>
          <p:cNvSpPr/>
          <p:nvPr/>
        </p:nvSpPr>
        <p:spPr>
          <a:xfrm flipH="1" rot="10800000">
            <a:off x="5153825" y="3179663"/>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728858" y="1980748"/>
            <a:ext cx="440100" cy="440100"/>
          </a:xfrm>
          <a:prstGeom prst="ellipse">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3" name="Google Shape;663;p33"/>
          <p:cNvSpPr txBox="1"/>
          <p:nvPr>
            <p:ph type="title"/>
          </p:nvPr>
        </p:nvSpPr>
        <p:spPr>
          <a:xfrm>
            <a:off x="1223855" y="2657800"/>
            <a:ext cx="6843900" cy="422100"/>
          </a:xfrm>
          <a:prstGeom prst="rect">
            <a:avLst/>
          </a:prstGeom>
        </p:spPr>
        <p:txBody>
          <a:bodyPr anchorCtr="0" anchor="ctr" bIns="91425" lIns="91425" spcFirstLastPara="1" rIns="274300" wrap="square" tIns="91425">
            <a:noAutofit/>
          </a:bodyPr>
          <a:lstStyle/>
          <a:p>
            <a:pPr indent="0" lvl="0" marL="0" rtl="0" algn="l">
              <a:spcBef>
                <a:spcPts val="0"/>
              </a:spcBef>
              <a:spcAft>
                <a:spcPts val="0"/>
              </a:spcAft>
              <a:buNone/>
            </a:pPr>
            <a:r>
              <a:rPr lang="en" sz="1200"/>
              <a:t>Recording and Navigation</a:t>
            </a:r>
            <a:r>
              <a:rPr lang="en" sz="1200"/>
              <a:t>: </a:t>
            </a:r>
            <a:r>
              <a:rPr b="0" lang="en" sz="1200">
                <a:latin typeface="Fira Sans"/>
                <a:ea typeface="Fira Sans"/>
                <a:cs typeface="Fira Sans"/>
                <a:sym typeface="Fira Sans"/>
              </a:rPr>
              <a:t>Users can follow a planned route with turn-by-turn navigation, and record without planning a route.</a:t>
            </a:r>
            <a:endParaRPr sz="1200"/>
          </a:p>
        </p:txBody>
      </p:sp>
      <p:sp>
        <p:nvSpPr>
          <p:cNvPr id="664" name="Google Shape;664;p33"/>
          <p:cNvSpPr txBox="1"/>
          <p:nvPr>
            <p:ph idx="15" type="title"/>
          </p:nvPr>
        </p:nvSpPr>
        <p:spPr>
          <a:xfrm>
            <a:off x="673954" y="2070794"/>
            <a:ext cx="549900" cy="2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2</a:t>
            </a:r>
            <a:endParaRPr sz="1800"/>
          </a:p>
        </p:txBody>
      </p:sp>
      <p:sp>
        <p:nvSpPr>
          <p:cNvPr id="665" name="Google Shape;665;p33"/>
          <p:cNvSpPr/>
          <p:nvPr/>
        </p:nvSpPr>
        <p:spPr>
          <a:xfrm>
            <a:off x="729233" y="2648748"/>
            <a:ext cx="440100" cy="440100"/>
          </a:xfrm>
          <a:prstGeom prst="ellipse">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6" name="Google Shape;666;p33"/>
          <p:cNvSpPr txBox="1"/>
          <p:nvPr>
            <p:ph type="title"/>
          </p:nvPr>
        </p:nvSpPr>
        <p:spPr>
          <a:xfrm>
            <a:off x="1224494" y="3325800"/>
            <a:ext cx="6982500" cy="422100"/>
          </a:xfrm>
          <a:prstGeom prst="rect">
            <a:avLst/>
          </a:prstGeom>
        </p:spPr>
        <p:txBody>
          <a:bodyPr anchorCtr="0" anchor="ctr" bIns="91425" lIns="91425" spcFirstLastPara="1" rIns="274300" wrap="square" tIns="91425">
            <a:noAutofit/>
          </a:bodyPr>
          <a:lstStyle/>
          <a:p>
            <a:pPr indent="0" lvl="0" marL="0" rtl="0" algn="l">
              <a:spcBef>
                <a:spcPts val="0"/>
              </a:spcBef>
              <a:spcAft>
                <a:spcPts val="0"/>
              </a:spcAft>
              <a:buNone/>
            </a:pPr>
            <a:r>
              <a:rPr lang="en" sz="1200"/>
              <a:t>Activity tracking: </a:t>
            </a:r>
            <a:r>
              <a:rPr b="0" lang="en" sz="1200">
                <a:latin typeface="Fira Sans"/>
                <a:ea typeface="Fira Sans"/>
                <a:cs typeface="Fira Sans"/>
                <a:sym typeface="Fira Sans"/>
              </a:rPr>
              <a:t>Track and analyze outdoor activities, including past and ongoing workouts.</a:t>
            </a:r>
            <a:endParaRPr sz="1200"/>
          </a:p>
        </p:txBody>
      </p:sp>
      <p:sp>
        <p:nvSpPr>
          <p:cNvPr id="667" name="Google Shape;667;p33"/>
          <p:cNvSpPr txBox="1"/>
          <p:nvPr>
            <p:ph idx="15" type="title"/>
          </p:nvPr>
        </p:nvSpPr>
        <p:spPr>
          <a:xfrm>
            <a:off x="674329" y="2738794"/>
            <a:ext cx="549900" cy="2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3</a:t>
            </a:r>
            <a:endParaRPr sz="1800"/>
          </a:p>
        </p:txBody>
      </p:sp>
      <p:sp>
        <p:nvSpPr>
          <p:cNvPr id="668" name="Google Shape;668;p33"/>
          <p:cNvSpPr/>
          <p:nvPr/>
        </p:nvSpPr>
        <p:spPr>
          <a:xfrm>
            <a:off x="728858" y="3316748"/>
            <a:ext cx="440100" cy="440100"/>
          </a:xfrm>
          <a:prstGeom prst="ellipse">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p33"/>
          <p:cNvSpPr txBox="1"/>
          <p:nvPr>
            <p:ph type="title"/>
          </p:nvPr>
        </p:nvSpPr>
        <p:spPr>
          <a:xfrm>
            <a:off x="1223855" y="3993800"/>
            <a:ext cx="6843900" cy="422100"/>
          </a:xfrm>
          <a:prstGeom prst="rect">
            <a:avLst/>
          </a:prstGeom>
        </p:spPr>
        <p:txBody>
          <a:bodyPr anchorCtr="0" anchor="ctr" bIns="91425" lIns="91425" spcFirstLastPara="1" rIns="274300" wrap="square" tIns="91425">
            <a:noAutofit/>
          </a:bodyPr>
          <a:lstStyle/>
          <a:p>
            <a:pPr indent="0" lvl="0" marL="0" rtl="0" algn="l">
              <a:spcBef>
                <a:spcPts val="0"/>
              </a:spcBef>
              <a:spcAft>
                <a:spcPts val="0"/>
              </a:spcAft>
              <a:buNone/>
            </a:pPr>
            <a:r>
              <a:rPr lang="en" sz="1200"/>
              <a:t>Social Interaction</a:t>
            </a:r>
            <a:r>
              <a:rPr lang="en" sz="1200"/>
              <a:t>: </a:t>
            </a:r>
            <a:r>
              <a:rPr b="0" lang="en" sz="1200">
                <a:latin typeface="Fira Sans"/>
                <a:ea typeface="Fira Sans"/>
                <a:cs typeface="Fira Sans"/>
                <a:sym typeface="Fira Sans"/>
              </a:rPr>
              <a:t>Share activities and connect with the Komoot community.</a:t>
            </a:r>
            <a:endParaRPr sz="1200"/>
          </a:p>
        </p:txBody>
      </p:sp>
      <p:sp>
        <p:nvSpPr>
          <p:cNvPr id="670" name="Google Shape;670;p33"/>
          <p:cNvSpPr txBox="1"/>
          <p:nvPr>
            <p:ph idx="15" type="title"/>
          </p:nvPr>
        </p:nvSpPr>
        <p:spPr>
          <a:xfrm>
            <a:off x="673954" y="3406794"/>
            <a:ext cx="549900" cy="2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4</a:t>
            </a:r>
            <a:endParaRPr sz="1800"/>
          </a:p>
        </p:txBody>
      </p:sp>
      <p:sp>
        <p:nvSpPr>
          <p:cNvPr id="671" name="Google Shape;671;p33"/>
          <p:cNvSpPr/>
          <p:nvPr/>
        </p:nvSpPr>
        <p:spPr>
          <a:xfrm flipH="1" rot="10800000">
            <a:off x="5154200" y="3866938"/>
            <a:ext cx="550100" cy="108250"/>
          </a:xfrm>
          <a:custGeom>
            <a:rect b="b" l="l" r="r" t="t"/>
            <a:pathLst>
              <a:path extrusionOk="0" h="4330" w="22004">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a:off x="729233" y="4004023"/>
            <a:ext cx="440100" cy="440100"/>
          </a:xfrm>
          <a:prstGeom prst="ellipse">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p33"/>
          <p:cNvSpPr txBox="1"/>
          <p:nvPr>
            <p:ph type="title"/>
          </p:nvPr>
        </p:nvSpPr>
        <p:spPr>
          <a:xfrm>
            <a:off x="1217605" y="1326275"/>
            <a:ext cx="6843900" cy="422100"/>
          </a:xfrm>
          <a:prstGeom prst="rect">
            <a:avLst/>
          </a:prstGeom>
        </p:spPr>
        <p:txBody>
          <a:bodyPr anchorCtr="0" anchor="ctr" bIns="91425" lIns="91425" spcFirstLastPara="1" rIns="274300" wrap="square" tIns="91425">
            <a:noAutofit/>
          </a:bodyPr>
          <a:lstStyle/>
          <a:p>
            <a:pPr indent="0" lvl="0" marL="0" rtl="0" algn="l">
              <a:spcBef>
                <a:spcPts val="0"/>
              </a:spcBef>
              <a:spcAft>
                <a:spcPts val="0"/>
              </a:spcAft>
              <a:buNone/>
            </a:pPr>
            <a:r>
              <a:rPr lang="en" sz="1200"/>
              <a:t>Discovery and Exploration: </a:t>
            </a:r>
            <a:r>
              <a:rPr b="0" lang="en" sz="1200">
                <a:latin typeface="Fira Sans"/>
                <a:ea typeface="Fira Sans"/>
                <a:cs typeface="Fira Sans"/>
                <a:sym typeface="Fira Sans"/>
              </a:rPr>
              <a:t>Discover new routes, places of interest, and outdoor destinations by help of the application.</a:t>
            </a:r>
            <a:endParaRPr sz="1200"/>
          </a:p>
        </p:txBody>
      </p:sp>
      <p:sp>
        <p:nvSpPr>
          <p:cNvPr id="674" name="Google Shape;674;p33"/>
          <p:cNvSpPr txBox="1"/>
          <p:nvPr>
            <p:ph idx="15" type="title"/>
          </p:nvPr>
        </p:nvSpPr>
        <p:spPr>
          <a:xfrm>
            <a:off x="674329" y="4094069"/>
            <a:ext cx="549900" cy="2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5</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69"/>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Filtering Surface</a:t>
            </a:r>
            <a:endParaRPr>
              <a:solidFill>
                <a:srgbClr val="CC0000"/>
              </a:solidFill>
            </a:endParaRPr>
          </a:p>
        </p:txBody>
      </p:sp>
      <p:sp>
        <p:nvSpPr>
          <p:cNvPr id="1122" name="Google Shape;1122;p69"/>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#6</a:t>
            </a:r>
            <a:endParaRPr>
              <a:solidFill>
                <a:srgbClr val="CC0000"/>
              </a:solidFill>
            </a:endParaRPr>
          </a:p>
        </p:txBody>
      </p:sp>
      <p:sp>
        <p:nvSpPr>
          <p:cNvPr id="1123" name="Google Shape;1123;p69"/>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124" name="Google Shape;1124;p69"/>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125" name="Google Shape;1125;p69"/>
          <p:cNvSpPr txBox="1"/>
          <p:nvPr/>
        </p:nvSpPr>
        <p:spPr>
          <a:xfrm>
            <a:off x="527225" y="16765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current microinteraction is a three-option list with radio buttons where you can select one type of surface (road or paved, Off-road) or no preference.</a:t>
            </a:r>
            <a:endParaRPr sz="1600">
              <a:solidFill>
                <a:schemeClr val="dk1"/>
              </a:solidFill>
              <a:latin typeface="Fira Sans"/>
              <a:ea typeface="Fira Sans"/>
              <a:cs typeface="Fira Sans"/>
              <a:sym typeface="Fira Sans"/>
            </a:endParaRPr>
          </a:p>
        </p:txBody>
      </p:sp>
      <p:sp>
        <p:nvSpPr>
          <p:cNvPr id="1126" name="Google Shape;1126;p69"/>
          <p:cNvSpPr txBox="1"/>
          <p:nvPr>
            <p:ph idx="21" type="title"/>
          </p:nvPr>
        </p:nvSpPr>
        <p:spPr>
          <a:xfrm>
            <a:off x="527226" y="2907417"/>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127" name="Google Shape;1127;p69"/>
          <p:cNvSpPr txBox="1"/>
          <p:nvPr/>
        </p:nvSpPr>
        <p:spPr>
          <a:xfrm>
            <a:off x="527225" y="340674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Radio buttons are designed to be mutually exclusive within a group. This ensures that users can only select one surface type at a time, preventing potential confusion or contradictory selections</a:t>
            </a:r>
            <a:endParaRPr sz="1600">
              <a:solidFill>
                <a:schemeClr val="dk1"/>
              </a:solidFill>
              <a:latin typeface="Fira Sans"/>
              <a:ea typeface="Fira Sans"/>
              <a:cs typeface="Fira Sans"/>
              <a:sym typeface="Fira Sans"/>
            </a:endParaRPr>
          </a:p>
        </p:txBody>
      </p:sp>
      <p:sp>
        <p:nvSpPr>
          <p:cNvPr id="1128" name="Google Shape;1128;p69"/>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129" name="Google Shape;1129;p69"/>
          <p:cNvPicPr preferRelativeResize="0"/>
          <p:nvPr/>
        </p:nvPicPr>
        <p:blipFill rotWithShape="1">
          <a:blip r:embed="rId3">
            <a:alphaModFix/>
          </a:blip>
          <a:srcRect b="0" l="0" r="0" t="0"/>
          <a:stretch/>
        </p:blipFill>
        <p:spPr>
          <a:xfrm>
            <a:off x="6529725" y="684775"/>
            <a:ext cx="1850761" cy="40950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70"/>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135" name="Google Shape;1135;p70"/>
          <p:cNvSpPr txBox="1"/>
          <p:nvPr/>
        </p:nvSpPr>
        <p:spPr>
          <a:xfrm>
            <a:off x="527225" y="19813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set of three images, each accompanied by a label, within a selectable block. Users can click or tap on the desired image to make a selection for surface type preferences.</a:t>
            </a:r>
            <a:endParaRPr sz="1600">
              <a:solidFill>
                <a:schemeClr val="dk1"/>
              </a:solidFill>
              <a:latin typeface="Fira Sans"/>
              <a:ea typeface="Fira Sans"/>
              <a:cs typeface="Fira Sans"/>
              <a:sym typeface="Fira Sans"/>
            </a:endParaRPr>
          </a:p>
        </p:txBody>
      </p:sp>
      <p:sp>
        <p:nvSpPr>
          <p:cNvPr id="1136" name="Google Shape;1136;p70"/>
          <p:cNvSpPr txBox="1"/>
          <p:nvPr>
            <p:ph idx="21" type="title"/>
          </p:nvPr>
        </p:nvSpPr>
        <p:spPr>
          <a:xfrm>
            <a:off x="527225" y="3079725"/>
            <a:ext cx="325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137" name="Google Shape;1137;p70"/>
          <p:cNvSpPr txBox="1"/>
          <p:nvPr/>
        </p:nvSpPr>
        <p:spPr>
          <a:xfrm>
            <a:off x="527225" y="357904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This approach combines the efficiency of traditional radio buttons with a visually rich and modern design aesthetic, making it sometimes easier to choose for certain visual users. Easier for people who want to make quick </a:t>
            </a:r>
            <a:r>
              <a:rPr lang="en" sz="1600">
                <a:solidFill>
                  <a:schemeClr val="dk1"/>
                </a:solidFill>
                <a:latin typeface="Fira Sans"/>
                <a:ea typeface="Fira Sans"/>
                <a:cs typeface="Fira Sans"/>
                <a:sym typeface="Fira Sans"/>
              </a:rPr>
              <a:t>decisions</a:t>
            </a:r>
            <a:r>
              <a:rPr lang="en" sz="1600">
                <a:solidFill>
                  <a:schemeClr val="dk1"/>
                </a:solidFill>
                <a:latin typeface="Fira Sans"/>
                <a:ea typeface="Fira Sans"/>
                <a:cs typeface="Fira Sans"/>
                <a:sym typeface="Fira Sans"/>
              </a:rPr>
              <a:t>.</a:t>
            </a:r>
            <a:endParaRPr sz="1600">
              <a:solidFill>
                <a:schemeClr val="dk1"/>
              </a:solidFill>
              <a:latin typeface="Fira Sans"/>
              <a:ea typeface="Fira Sans"/>
              <a:cs typeface="Fira Sans"/>
              <a:sym typeface="Fira Sans"/>
            </a:endParaRPr>
          </a:p>
        </p:txBody>
      </p:sp>
      <p:sp>
        <p:nvSpPr>
          <p:cNvPr id="1138" name="Google Shape;1138;p70"/>
          <p:cNvSpPr txBox="1"/>
          <p:nvPr>
            <p:ph idx="21" type="title"/>
          </p:nvPr>
        </p:nvSpPr>
        <p:spPr>
          <a:xfrm>
            <a:off x="713228" y="3261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 Image-Selection Block</a:t>
            </a:r>
            <a:endParaRPr>
              <a:solidFill>
                <a:srgbClr val="3C78D8"/>
              </a:solidFill>
            </a:endParaRPr>
          </a:p>
        </p:txBody>
      </p:sp>
      <p:sp>
        <p:nvSpPr>
          <p:cNvPr id="1139" name="Google Shape;1139;p70"/>
          <p:cNvSpPr txBox="1"/>
          <p:nvPr>
            <p:ph idx="21" type="title"/>
          </p:nvPr>
        </p:nvSpPr>
        <p:spPr>
          <a:xfrm>
            <a:off x="384625" y="173725"/>
            <a:ext cx="984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#6.1</a:t>
            </a:r>
            <a:endParaRPr>
              <a:solidFill>
                <a:srgbClr val="CC0000"/>
              </a:solidFill>
            </a:endParaRPr>
          </a:p>
        </p:txBody>
      </p:sp>
      <p:sp>
        <p:nvSpPr>
          <p:cNvPr id="1140" name="Google Shape;1140;p70"/>
          <p:cNvSpPr txBox="1"/>
          <p:nvPr>
            <p:ph idx="21" type="title"/>
          </p:nvPr>
        </p:nvSpPr>
        <p:spPr>
          <a:xfrm>
            <a:off x="7008702" y="2499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141" name="Google Shape;1141;p70"/>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142" name="Google Shape;1142;p7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43" name="Google Shape;1143;p70"/>
          <p:cNvPicPr preferRelativeResize="0"/>
          <p:nvPr/>
        </p:nvPicPr>
        <p:blipFill rotWithShape="1">
          <a:blip r:embed="rId3">
            <a:alphaModFix/>
          </a:blip>
          <a:srcRect b="149" l="0" r="0" t="149"/>
          <a:stretch/>
        </p:blipFill>
        <p:spPr>
          <a:xfrm>
            <a:off x="6495925" y="983775"/>
            <a:ext cx="1792125" cy="39049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71"/>
          <p:cNvSpPr txBox="1"/>
          <p:nvPr>
            <p:ph idx="21" type="title"/>
          </p:nvPr>
        </p:nvSpPr>
        <p:spPr>
          <a:xfrm>
            <a:off x="527226" y="1083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149" name="Google Shape;1149;p71"/>
          <p:cNvSpPr txBox="1"/>
          <p:nvPr/>
        </p:nvSpPr>
        <p:spPr>
          <a:xfrm>
            <a:off x="527225" y="1600300"/>
            <a:ext cx="565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Dropdown menu allows user to select one difficulty level.</a:t>
            </a:r>
            <a:endParaRPr sz="1600">
              <a:solidFill>
                <a:schemeClr val="dk1"/>
              </a:solidFill>
              <a:latin typeface="Fira Sans"/>
              <a:ea typeface="Fira Sans"/>
              <a:cs typeface="Fira Sans"/>
              <a:sym typeface="Fira Sans"/>
            </a:endParaRPr>
          </a:p>
        </p:txBody>
      </p:sp>
      <p:sp>
        <p:nvSpPr>
          <p:cNvPr id="1150" name="Google Shape;1150;p71"/>
          <p:cNvSpPr txBox="1"/>
          <p:nvPr>
            <p:ph idx="21" type="title"/>
          </p:nvPr>
        </p:nvSpPr>
        <p:spPr>
          <a:xfrm>
            <a:off x="527225" y="26987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151" name="Google Shape;1151;p71"/>
          <p:cNvSpPr txBox="1"/>
          <p:nvPr/>
        </p:nvSpPr>
        <p:spPr>
          <a:xfrm>
            <a:off x="527225" y="3198042"/>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To have a consistent experience with the other filter options Route type, Start from and Difficulty (see </a:t>
            </a:r>
            <a:r>
              <a:rPr lang="en" sz="1600">
                <a:solidFill>
                  <a:schemeClr val="dk1"/>
                </a:solidFill>
                <a:latin typeface="Fira Sans"/>
                <a:ea typeface="Fira Sans"/>
                <a:cs typeface="Fira Sans"/>
                <a:sym typeface="Fira Sans"/>
              </a:rPr>
              <a:t>microinteraction 5.2)</a:t>
            </a:r>
            <a:r>
              <a:rPr lang="en" sz="1600">
                <a:solidFill>
                  <a:schemeClr val="dk1"/>
                </a:solidFill>
                <a:latin typeface="Fira Sans"/>
                <a:ea typeface="Fira Sans"/>
                <a:cs typeface="Fira Sans"/>
                <a:sym typeface="Fira Sans"/>
              </a:rPr>
              <a:t> and by allowing users only to select one option leads to more simplicity. </a:t>
            </a:r>
            <a:r>
              <a:rPr lang="en" sz="1600">
                <a:solidFill>
                  <a:schemeClr val="dk1"/>
                </a:solidFill>
                <a:latin typeface="Fira Sans"/>
                <a:ea typeface="Fira Sans"/>
                <a:cs typeface="Fira Sans"/>
                <a:sym typeface="Fira Sans"/>
              </a:rPr>
              <a:t>Once selected, the user sees the direct feedback in the field.</a:t>
            </a:r>
            <a:endParaRPr sz="1600">
              <a:solidFill>
                <a:schemeClr val="dk1"/>
              </a:solidFill>
              <a:latin typeface="Fira Sans"/>
              <a:ea typeface="Fira Sans"/>
              <a:cs typeface="Fira Sans"/>
              <a:sym typeface="Fira Sans"/>
            </a:endParaRPr>
          </a:p>
        </p:txBody>
      </p:sp>
      <p:sp>
        <p:nvSpPr>
          <p:cNvPr id="1152" name="Google Shape;1152;p71"/>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Dropdown menu</a:t>
            </a:r>
            <a:endParaRPr>
              <a:solidFill>
                <a:srgbClr val="CC0000"/>
              </a:solidFill>
            </a:endParaRPr>
          </a:p>
        </p:txBody>
      </p:sp>
      <p:sp>
        <p:nvSpPr>
          <p:cNvPr id="1153" name="Google Shape;1153;p71"/>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#6.2</a:t>
            </a:r>
            <a:endParaRPr>
              <a:solidFill>
                <a:srgbClr val="CC0000"/>
              </a:solidFill>
            </a:endParaRPr>
          </a:p>
        </p:txBody>
      </p:sp>
      <p:sp>
        <p:nvSpPr>
          <p:cNvPr id="1154" name="Google Shape;1154;p71"/>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155" name="Google Shape;1155;p71"/>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156" name="Google Shape;1156;p7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57" name="Google Shape;1157;p71"/>
          <p:cNvPicPr preferRelativeResize="0"/>
          <p:nvPr/>
        </p:nvPicPr>
        <p:blipFill rotWithShape="1">
          <a:blip r:embed="rId3">
            <a:alphaModFix/>
          </a:blip>
          <a:srcRect b="670" l="0" r="0" t="661"/>
          <a:stretch/>
        </p:blipFill>
        <p:spPr>
          <a:xfrm>
            <a:off x="6386999" y="746425"/>
            <a:ext cx="1901051" cy="414227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72"/>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Organization Community Organization</a:t>
            </a:r>
            <a:endParaRPr>
              <a:solidFill>
                <a:srgbClr val="CC0000"/>
              </a:solidFill>
            </a:endParaRPr>
          </a:p>
        </p:txBody>
      </p:sp>
      <p:sp>
        <p:nvSpPr>
          <p:cNvPr id="1163" name="Google Shape;1163;p72"/>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#7</a:t>
            </a:r>
            <a:endParaRPr>
              <a:solidFill>
                <a:srgbClr val="CC0000"/>
              </a:solidFill>
            </a:endParaRPr>
          </a:p>
        </p:txBody>
      </p:sp>
      <p:sp>
        <p:nvSpPr>
          <p:cNvPr id="1164" name="Google Shape;1164;p72"/>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165" name="Google Shape;1165;p72"/>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166" name="Google Shape;1166;p72"/>
          <p:cNvSpPr txBox="1"/>
          <p:nvPr/>
        </p:nvSpPr>
        <p:spPr>
          <a:xfrm>
            <a:off x="527225" y="16765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Organization Community displays interesting routes for the user. The user can scroll through the content. They are </a:t>
            </a:r>
            <a:r>
              <a:rPr lang="en" sz="1600">
                <a:solidFill>
                  <a:schemeClr val="dk1"/>
                </a:solidFill>
                <a:latin typeface="Fira Sans"/>
                <a:ea typeface="Fira Sans"/>
                <a:cs typeface="Fira Sans"/>
                <a:sym typeface="Fira Sans"/>
              </a:rPr>
              <a:t>randomly</a:t>
            </a:r>
            <a:r>
              <a:rPr lang="en" sz="1600">
                <a:solidFill>
                  <a:schemeClr val="dk1"/>
                </a:solidFill>
                <a:latin typeface="Fira Sans"/>
                <a:ea typeface="Fira Sans"/>
                <a:cs typeface="Fira Sans"/>
                <a:sym typeface="Fira Sans"/>
              </a:rPr>
              <a:t> showed without any filtering or categorization.</a:t>
            </a:r>
            <a:endParaRPr sz="1600">
              <a:solidFill>
                <a:schemeClr val="dk1"/>
              </a:solidFill>
              <a:latin typeface="Fira Sans"/>
              <a:ea typeface="Fira Sans"/>
              <a:cs typeface="Fira Sans"/>
              <a:sym typeface="Fira Sans"/>
            </a:endParaRPr>
          </a:p>
        </p:txBody>
      </p:sp>
      <p:sp>
        <p:nvSpPr>
          <p:cNvPr id="1167" name="Google Shape;1167;p72"/>
          <p:cNvSpPr txBox="1"/>
          <p:nvPr>
            <p:ph idx="21" type="title"/>
          </p:nvPr>
        </p:nvSpPr>
        <p:spPr>
          <a:xfrm>
            <a:off x="527226" y="2907417"/>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168" name="Google Shape;1168;p72"/>
          <p:cNvSpPr txBox="1"/>
          <p:nvPr/>
        </p:nvSpPr>
        <p:spPr>
          <a:xfrm>
            <a:off x="527225" y="3406742"/>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Scrolling enables the user to see the image, some comments, the title, and different info depending on the origin of the information.</a:t>
            </a:r>
            <a:endParaRPr sz="1600">
              <a:solidFill>
                <a:schemeClr val="dk1"/>
              </a:solidFill>
              <a:latin typeface="Fira Sans"/>
              <a:ea typeface="Fira Sans"/>
              <a:cs typeface="Fira Sans"/>
              <a:sym typeface="Fira Sans"/>
            </a:endParaRPr>
          </a:p>
        </p:txBody>
      </p:sp>
      <p:sp>
        <p:nvSpPr>
          <p:cNvPr id="1169" name="Google Shape;1169;p72"/>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170" name="Google Shape;1170;p72"/>
          <p:cNvPicPr preferRelativeResize="0"/>
          <p:nvPr/>
        </p:nvPicPr>
        <p:blipFill rotWithShape="1">
          <a:blip r:embed="rId3">
            <a:alphaModFix/>
          </a:blip>
          <a:srcRect b="0" l="0" r="0" t="0"/>
          <a:stretch/>
        </p:blipFill>
        <p:spPr>
          <a:xfrm>
            <a:off x="6529725" y="684775"/>
            <a:ext cx="1850761" cy="40950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73"/>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176" name="Google Shape;1176;p73"/>
          <p:cNvSpPr txBox="1"/>
          <p:nvPr/>
        </p:nvSpPr>
        <p:spPr>
          <a:xfrm>
            <a:off x="527225" y="19813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Latch by Category allows the user to have the content categorized by a certain sport serving as the category. Elements are grouped by similarity or relatedness.</a:t>
            </a:r>
            <a:endParaRPr sz="1600">
              <a:solidFill>
                <a:schemeClr val="dk1"/>
              </a:solidFill>
              <a:latin typeface="Fira Sans"/>
              <a:ea typeface="Fira Sans"/>
              <a:cs typeface="Fira Sans"/>
              <a:sym typeface="Fira Sans"/>
            </a:endParaRPr>
          </a:p>
        </p:txBody>
      </p:sp>
      <p:sp>
        <p:nvSpPr>
          <p:cNvPr id="1177" name="Google Shape;1177;p73"/>
          <p:cNvSpPr txBox="1"/>
          <p:nvPr>
            <p:ph idx="21" type="title"/>
          </p:nvPr>
        </p:nvSpPr>
        <p:spPr>
          <a:xfrm>
            <a:off x="527225" y="3079725"/>
            <a:ext cx="325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178" name="Google Shape;1178;p73"/>
          <p:cNvSpPr txBox="1"/>
          <p:nvPr/>
        </p:nvSpPr>
        <p:spPr>
          <a:xfrm>
            <a:off x="527225" y="3579042"/>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This approach allows users to navigate and find content more easily, particularly when the categorical organization aligns with user mental models and expectations. This can be beneficial for the organized users who would like to see routes classified by activity.</a:t>
            </a:r>
            <a:endParaRPr sz="1600">
              <a:solidFill>
                <a:schemeClr val="dk1"/>
              </a:solidFill>
              <a:latin typeface="Fira Sans"/>
              <a:ea typeface="Fira Sans"/>
              <a:cs typeface="Fira Sans"/>
              <a:sym typeface="Fira Sans"/>
            </a:endParaRPr>
          </a:p>
        </p:txBody>
      </p:sp>
      <p:sp>
        <p:nvSpPr>
          <p:cNvPr id="1179" name="Google Shape;1179;p73"/>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LATCH by Category</a:t>
            </a:r>
            <a:endParaRPr>
              <a:solidFill>
                <a:srgbClr val="CC0000"/>
              </a:solidFill>
            </a:endParaRPr>
          </a:p>
        </p:txBody>
      </p:sp>
      <p:sp>
        <p:nvSpPr>
          <p:cNvPr id="1180" name="Google Shape;1180;p73"/>
          <p:cNvSpPr txBox="1"/>
          <p:nvPr>
            <p:ph idx="21" type="title"/>
          </p:nvPr>
        </p:nvSpPr>
        <p:spPr>
          <a:xfrm>
            <a:off x="384628" y="173736"/>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#7.1</a:t>
            </a:r>
            <a:endParaRPr>
              <a:solidFill>
                <a:srgbClr val="CC0000"/>
              </a:solidFill>
            </a:endParaRPr>
          </a:p>
        </p:txBody>
      </p:sp>
      <p:sp>
        <p:nvSpPr>
          <p:cNvPr id="1181" name="Google Shape;1181;p73"/>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182" name="Google Shape;1182;p73"/>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183" name="Google Shape;1183;p7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84" name="Google Shape;1184;p73"/>
          <p:cNvPicPr preferRelativeResize="0"/>
          <p:nvPr/>
        </p:nvPicPr>
        <p:blipFill rotWithShape="1">
          <a:blip r:embed="rId3">
            <a:alphaModFix/>
          </a:blip>
          <a:srcRect b="0" l="436" r="446" t="0"/>
          <a:stretch/>
        </p:blipFill>
        <p:spPr>
          <a:xfrm>
            <a:off x="6386999" y="746425"/>
            <a:ext cx="1901049" cy="41422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74"/>
          <p:cNvSpPr txBox="1"/>
          <p:nvPr>
            <p:ph idx="21" type="title"/>
          </p:nvPr>
        </p:nvSpPr>
        <p:spPr>
          <a:xfrm>
            <a:off x="527226" y="1083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190" name="Google Shape;1190;p74"/>
          <p:cNvSpPr txBox="1"/>
          <p:nvPr/>
        </p:nvSpPr>
        <p:spPr>
          <a:xfrm>
            <a:off x="527225" y="1600300"/>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sorting option allows the user to sort by:</a:t>
            </a:r>
            <a:endParaRPr sz="1600">
              <a:solidFill>
                <a:schemeClr val="dk1"/>
              </a:solidFill>
              <a:latin typeface="Fira Sans"/>
              <a:ea typeface="Fira Sans"/>
              <a:cs typeface="Fira Sans"/>
              <a:sym typeface="Fira Sans"/>
            </a:endParaRPr>
          </a:p>
          <a:p>
            <a:pPr indent="-330200" lvl="0" marL="457200" rtl="0" algn="l">
              <a:spcBef>
                <a:spcPts val="0"/>
              </a:spcBef>
              <a:spcAft>
                <a:spcPts val="0"/>
              </a:spcAft>
              <a:buClr>
                <a:schemeClr val="dk1"/>
              </a:buClr>
              <a:buSzPts val="1600"/>
              <a:buFont typeface="Fira Sans"/>
              <a:buChar char="-"/>
            </a:pPr>
            <a:r>
              <a:rPr lang="en" sz="1600">
                <a:solidFill>
                  <a:schemeClr val="dk1"/>
                </a:solidFill>
                <a:latin typeface="Fira Sans"/>
                <a:ea typeface="Fira Sans"/>
                <a:cs typeface="Fira Sans"/>
                <a:sym typeface="Fira Sans"/>
              </a:rPr>
              <a:t>Best Match</a:t>
            </a:r>
            <a:endParaRPr sz="1600">
              <a:solidFill>
                <a:schemeClr val="dk1"/>
              </a:solidFill>
              <a:latin typeface="Fira Sans"/>
              <a:ea typeface="Fira Sans"/>
              <a:cs typeface="Fira Sans"/>
              <a:sym typeface="Fira Sans"/>
            </a:endParaRPr>
          </a:p>
          <a:p>
            <a:pPr indent="-330200" lvl="0" marL="457200" rtl="0" algn="l">
              <a:spcBef>
                <a:spcPts val="0"/>
              </a:spcBef>
              <a:spcAft>
                <a:spcPts val="0"/>
              </a:spcAft>
              <a:buClr>
                <a:schemeClr val="dk1"/>
              </a:buClr>
              <a:buSzPts val="1600"/>
              <a:buFont typeface="Fira Sans"/>
              <a:buChar char="-"/>
            </a:pPr>
            <a:r>
              <a:rPr lang="en" sz="1600">
                <a:solidFill>
                  <a:schemeClr val="dk1"/>
                </a:solidFill>
                <a:latin typeface="Fira Sans"/>
                <a:ea typeface="Fira Sans"/>
                <a:cs typeface="Fira Sans"/>
                <a:sym typeface="Fira Sans"/>
              </a:rPr>
              <a:t>Most Popular</a:t>
            </a:r>
            <a:endParaRPr sz="1600">
              <a:solidFill>
                <a:schemeClr val="dk1"/>
              </a:solidFill>
              <a:latin typeface="Fira Sans"/>
              <a:ea typeface="Fira Sans"/>
              <a:cs typeface="Fira Sans"/>
              <a:sym typeface="Fira Sans"/>
            </a:endParaRPr>
          </a:p>
          <a:p>
            <a:pPr indent="-330200" lvl="0" marL="457200" rtl="0" algn="l">
              <a:spcBef>
                <a:spcPts val="0"/>
              </a:spcBef>
              <a:spcAft>
                <a:spcPts val="0"/>
              </a:spcAft>
              <a:buClr>
                <a:schemeClr val="dk1"/>
              </a:buClr>
              <a:buSzPts val="1600"/>
              <a:buFont typeface="Fira Sans"/>
              <a:buChar char="-"/>
            </a:pPr>
            <a:r>
              <a:rPr lang="en" sz="1600">
                <a:solidFill>
                  <a:schemeClr val="dk1"/>
                </a:solidFill>
                <a:latin typeface="Fira Sans"/>
                <a:ea typeface="Fira Sans"/>
                <a:cs typeface="Fira Sans"/>
                <a:sym typeface="Fira Sans"/>
              </a:rPr>
              <a:t>Closest</a:t>
            </a:r>
            <a:endParaRPr sz="1600">
              <a:solidFill>
                <a:schemeClr val="dk1"/>
              </a:solidFill>
              <a:latin typeface="Fira Sans"/>
              <a:ea typeface="Fira Sans"/>
              <a:cs typeface="Fira Sans"/>
              <a:sym typeface="Fira Sans"/>
            </a:endParaRPr>
          </a:p>
          <a:p>
            <a:pPr indent="-330200" lvl="0" marL="457200" rtl="0" algn="l">
              <a:spcBef>
                <a:spcPts val="0"/>
              </a:spcBef>
              <a:spcAft>
                <a:spcPts val="0"/>
              </a:spcAft>
              <a:buClr>
                <a:schemeClr val="dk1"/>
              </a:buClr>
              <a:buSzPts val="1600"/>
              <a:buFont typeface="Fira Sans"/>
              <a:buChar char="-"/>
            </a:pPr>
            <a:r>
              <a:rPr lang="en" sz="1600">
                <a:solidFill>
                  <a:schemeClr val="dk1"/>
                </a:solidFill>
                <a:latin typeface="Fira Sans"/>
                <a:ea typeface="Fira Sans"/>
                <a:cs typeface="Fira Sans"/>
                <a:sym typeface="Fira Sans"/>
              </a:rPr>
              <a:t>Newly Added</a:t>
            </a:r>
            <a:endParaRPr sz="1600">
              <a:solidFill>
                <a:schemeClr val="dk1"/>
              </a:solidFill>
              <a:latin typeface="Fira Sans"/>
              <a:ea typeface="Fira Sans"/>
              <a:cs typeface="Fira Sans"/>
              <a:sym typeface="Fira Sans"/>
            </a:endParaRPr>
          </a:p>
          <a:p>
            <a:pPr indent="-330200" lvl="0" marL="457200" rtl="0" algn="l">
              <a:spcBef>
                <a:spcPts val="0"/>
              </a:spcBef>
              <a:spcAft>
                <a:spcPts val="0"/>
              </a:spcAft>
              <a:buClr>
                <a:schemeClr val="dk1"/>
              </a:buClr>
              <a:buSzPts val="1600"/>
              <a:buFont typeface="Fira Sans"/>
              <a:buChar char="-"/>
            </a:pPr>
            <a:r>
              <a:rPr lang="en" sz="1600">
                <a:solidFill>
                  <a:schemeClr val="dk1"/>
                </a:solidFill>
                <a:latin typeface="Fira Sans"/>
                <a:ea typeface="Fira Sans"/>
                <a:cs typeface="Fira Sans"/>
                <a:sym typeface="Fira Sans"/>
              </a:rPr>
              <a:t>Scenic Rating</a:t>
            </a:r>
            <a:endParaRPr sz="1600">
              <a:solidFill>
                <a:schemeClr val="dk1"/>
              </a:solidFill>
              <a:latin typeface="Fira Sans"/>
              <a:ea typeface="Fira Sans"/>
              <a:cs typeface="Fira Sans"/>
              <a:sym typeface="Fira Sans"/>
            </a:endParaRPr>
          </a:p>
        </p:txBody>
      </p:sp>
      <p:sp>
        <p:nvSpPr>
          <p:cNvPr id="1191" name="Google Shape;1191;p74"/>
          <p:cNvSpPr txBox="1"/>
          <p:nvPr>
            <p:ph idx="21" type="title"/>
          </p:nvPr>
        </p:nvSpPr>
        <p:spPr>
          <a:xfrm>
            <a:off x="527225" y="332927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192" name="Google Shape;1192;p74"/>
          <p:cNvSpPr txBox="1"/>
          <p:nvPr/>
        </p:nvSpPr>
        <p:spPr>
          <a:xfrm>
            <a:off x="609700" y="3727492"/>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By sorting, each user can determine themselves what is most important for them, allowing them to make a personalized choice and have more control over content. By sorting it can be easier and more efficient to find inspiration what the user is looking for (on-the-go).</a:t>
            </a:r>
            <a:endParaRPr sz="1600">
              <a:solidFill>
                <a:schemeClr val="dk1"/>
              </a:solidFill>
              <a:latin typeface="Fira Sans"/>
              <a:ea typeface="Fira Sans"/>
              <a:cs typeface="Fira Sans"/>
              <a:sym typeface="Fira Sans"/>
            </a:endParaRPr>
          </a:p>
        </p:txBody>
      </p:sp>
      <p:sp>
        <p:nvSpPr>
          <p:cNvPr id="1193" name="Google Shape;1193;p74"/>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Adding a Sorting Filter</a:t>
            </a:r>
            <a:endParaRPr>
              <a:solidFill>
                <a:srgbClr val="CC0000"/>
              </a:solidFill>
            </a:endParaRPr>
          </a:p>
        </p:txBody>
      </p:sp>
      <p:sp>
        <p:nvSpPr>
          <p:cNvPr id="1194" name="Google Shape;1194;p74"/>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#7.2</a:t>
            </a:r>
            <a:endParaRPr>
              <a:solidFill>
                <a:srgbClr val="CC0000"/>
              </a:solidFill>
            </a:endParaRPr>
          </a:p>
        </p:txBody>
      </p:sp>
      <p:sp>
        <p:nvSpPr>
          <p:cNvPr id="1195" name="Google Shape;1195;p74"/>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196" name="Google Shape;1196;p74"/>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pic>
        <p:nvPicPr>
          <p:cNvPr id="1197" name="Google Shape;1197;p74"/>
          <p:cNvPicPr preferRelativeResize="0"/>
          <p:nvPr/>
        </p:nvPicPr>
        <p:blipFill rotWithShape="1">
          <a:blip r:embed="rId3">
            <a:alphaModFix/>
          </a:blip>
          <a:srcRect b="0" l="109" r="99" t="0"/>
          <a:stretch/>
        </p:blipFill>
        <p:spPr>
          <a:xfrm>
            <a:off x="6386999" y="746425"/>
            <a:ext cx="1901050" cy="41422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75"/>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203" name="Google Shape;1203;p75"/>
          <p:cNvSpPr txBox="1"/>
          <p:nvPr/>
        </p:nvSpPr>
        <p:spPr>
          <a:xfrm>
            <a:off x="527225" y="16765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sorting option allows the user to sort by the previously mentioned categories. This Icon Dropdown has the same functionality.</a:t>
            </a:r>
            <a:endParaRPr sz="1600">
              <a:solidFill>
                <a:schemeClr val="dk1"/>
              </a:solidFill>
              <a:latin typeface="Fira Sans"/>
              <a:ea typeface="Fira Sans"/>
              <a:cs typeface="Fira Sans"/>
              <a:sym typeface="Fira Sans"/>
            </a:endParaRPr>
          </a:p>
        </p:txBody>
      </p:sp>
      <p:sp>
        <p:nvSpPr>
          <p:cNvPr id="1204" name="Google Shape;1204;p75"/>
          <p:cNvSpPr txBox="1"/>
          <p:nvPr>
            <p:ph idx="21" type="title"/>
          </p:nvPr>
        </p:nvSpPr>
        <p:spPr>
          <a:xfrm>
            <a:off x="527225" y="28511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205" name="Google Shape;1205;p75"/>
          <p:cNvSpPr txBox="1"/>
          <p:nvPr/>
        </p:nvSpPr>
        <p:spPr>
          <a:xfrm>
            <a:off x="527225" y="3350442"/>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Choosing a dropdown with icons instead of labels for a visually appealing and space-efficient design, allowing for quick recognition, taking less space too.</a:t>
            </a:r>
            <a:endParaRPr sz="1600">
              <a:solidFill>
                <a:schemeClr val="dk1"/>
              </a:solidFill>
              <a:latin typeface="Fira Sans"/>
              <a:ea typeface="Fira Sans"/>
              <a:cs typeface="Fira Sans"/>
              <a:sym typeface="Fira Sans"/>
            </a:endParaRPr>
          </a:p>
        </p:txBody>
      </p:sp>
      <p:sp>
        <p:nvSpPr>
          <p:cNvPr id="1206" name="Google Shape;1206;p75"/>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Icon Dropdown</a:t>
            </a:r>
            <a:endParaRPr>
              <a:solidFill>
                <a:srgbClr val="CC0000"/>
              </a:solidFill>
            </a:endParaRPr>
          </a:p>
        </p:txBody>
      </p:sp>
      <p:sp>
        <p:nvSpPr>
          <p:cNvPr id="1207" name="Google Shape;1207;p75"/>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#7.2b</a:t>
            </a:r>
            <a:endParaRPr>
              <a:solidFill>
                <a:srgbClr val="CC0000"/>
              </a:solidFill>
            </a:endParaRPr>
          </a:p>
        </p:txBody>
      </p:sp>
      <p:sp>
        <p:nvSpPr>
          <p:cNvPr id="1208" name="Google Shape;1208;p75"/>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209" name="Google Shape;1209;p75"/>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210" name="Google Shape;1210;p7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11" name="Google Shape;1211;p75"/>
          <p:cNvPicPr preferRelativeResize="0"/>
          <p:nvPr/>
        </p:nvPicPr>
        <p:blipFill rotWithShape="1">
          <a:blip r:embed="rId3">
            <a:alphaModFix/>
          </a:blip>
          <a:srcRect b="1371" l="0" r="0" t="1371"/>
          <a:stretch/>
        </p:blipFill>
        <p:spPr>
          <a:xfrm>
            <a:off x="6392325" y="746436"/>
            <a:ext cx="1949616" cy="40922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76"/>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217" name="Google Shape;1217;p76"/>
          <p:cNvSpPr txBox="1"/>
          <p:nvPr/>
        </p:nvSpPr>
        <p:spPr>
          <a:xfrm>
            <a:off x="527225" y="1981300"/>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Same Icon Dropdown but now while hovering there’s an attached label to explain in words what each option shows.</a:t>
            </a:r>
            <a:endParaRPr sz="1600">
              <a:solidFill>
                <a:schemeClr val="dk1"/>
              </a:solidFill>
              <a:latin typeface="Fira Sans"/>
              <a:ea typeface="Fira Sans"/>
              <a:cs typeface="Fira Sans"/>
              <a:sym typeface="Fira Sans"/>
            </a:endParaRPr>
          </a:p>
        </p:txBody>
      </p:sp>
      <p:sp>
        <p:nvSpPr>
          <p:cNvPr id="1218" name="Google Shape;1218;p76"/>
          <p:cNvSpPr txBox="1"/>
          <p:nvPr>
            <p:ph idx="21" type="title"/>
          </p:nvPr>
        </p:nvSpPr>
        <p:spPr>
          <a:xfrm>
            <a:off x="527225" y="3334937"/>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219" name="Google Shape;1219;p76"/>
          <p:cNvSpPr txBox="1"/>
          <p:nvPr/>
        </p:nvSpPr>
        <p:spPr>
          <a:xfrm>
            <a:off x="527225" y="3834254"/>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Allowing the user to have more context on the action they take when selecting one of the options.</a:t>
            </a:r>
            <a:endParaRPr sz="1600">
              <a:solidFill>
                <a:schemeClr val="dk1"/>
              </a:solidFill>
              <a:latin typeface="Fira Sans"/>
              <a:ea typeface="Fira Sans"/>
              <a:cs typeface="Fira Sans"/>
              <a:sym typeface="Fira Sans"/>
            </a:endParaRPr>
          </a:p>
        </p:txBody>
      </p:sp>
      <p:sp>
        <p:nvSpPr>
          <p:cNvPr id="1220" name="Google Shape;1220;p76"/>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Icon Dropdown with label</a:t>
            </a:r>
            <a:endParaRPr>
              <a:solidFill>
                <a:srgbClr val="CC0000"/>
              </a:solidFill>
            </a:endParaRPr>
          </a:p>
        </p:txBody>
      </p:sp>
      <p:sp>
        <p:nvSpPr>
          <p:cNvPr id="1221" name="Google Shape;1221;p76"/>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#7.2c</a:t>
            </a:r>
            <a:endParaRPr>
              <a:solidFill>
                <a:srgbClr val="CC0000"/>
              </a:solidFill>
            </a:endParaRPr>
          </a:p>
        </p:txBody>
      </p:sp>
      <p:sp>
        <p:nvSpPr>
          <p:cNvPr id="1222" name="Google Shape;1222;p76"/>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Discover</a:t>
            </a:r>
            <a:endParaRPr b="0" sz="1600">
              <a:solidFill>
                <a:schemeClr val="lt1"/>
              </a:solidFill>
            </a:endParaRPr>
          </a:p>
        </p:txBody>
      </p:sp>
      <p:sp>
        <p:nvSpPr>
          <p:cNvPr id="1223" name="Google Shape;1223;p76"/>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pic>
        <p:nvPicPr>
          <p:cNvPr id="1224" name="Google Shape;1224;p76"/>
          <p:cNvPicPr preferRelativeResize="0"/>
          <p:nvPr/>
        </p:nvPicPr>
        <p:blipFill rotWithShape="1">
          <a:blip r:embed="rId3">
            <a:alphaModFix/>
          </a:blip>
          <a:srcRect b="0" l="1597" r="1587" t="0"/>
          <a:stretch/>
        </p:blipFill>
        <p:spPr>
          <a:xfrm>
            <a:off x="6386999" y="746425"/>
            <a:ext cx="1901050" cy="4142274"/>
          </a:xfrm>
          <a:prstGeom prst="rect">
            <a:avLst/>
          </a:prstGeom>
          <a:noFill/>
          <a:ln>
            <a:noFill/>
          </a:ln>
        </p:spPr>
      </p:pic>
      <p:pic>
        <p:nvPicPr>
          <p:cNvPr id="1225" name="Google Shape;1225;p76"/>
          <p:cNvPicPr preferRelativeResize="0"/>
          <p:nvPr/>
        </p:nvPicPr>
        <p:blipFill rotWithShape="1">
          <a:blip r:embed="rId4">
            <a:alphaModFix/>
          </a:blip>
          <a:srcRect b="0" l="864" r="855" t="0"/>
          <a:stretch/>
        </p:blipFill>
        <p:spPr>
          <a:xfrm>
            <a:off x="6386999" y="746425"/>
            <a:ext cx="1901049" cy="41422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77"/>
          <p:cNvSpPr txBox="1"/>
          <p:nvPr/>
        </p:nvSpPr>
        <p:spPr>
          <a:xfrm>
            <a:off x="5007625" y="1316775"/>
            <a:ext cx="32391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Plan section of the app allows users to create personalized routes for different activities and Fitness levels. Choosing a starting point leads the user to a screen where they can choose to start from a map or from a search option. </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These two microinteractions will be the distinction of newly created alternatives.</a:t>
            </a:r>
            <a:endParaRPr sz="1600">
              <a:solidFill>
                <a:schemeClr val="dk1"/>
              </a:solidFill>
              <a:latin typeface="Fira Sans"/>
              <a:ea typeface="Fira Sans"/>
              <a:cs typeface="Fira Sans"/>
              <a:sym typeface="Fira Sans"/>
            </a:endParaRPr>
          </a:p>
        </p:txBody>
      </p:sp>
      <p:pic>
        <p:nvPicPr>
          <p:cNvPr id="1231" name="Google Shape;1231;p77"/>
          <p:cNvPicPr preferRelativeResize="0"/>
          <p:nvPr/>
        </p:nvPicPr>
        <p:blipFill>
          <a:blip r:embed="rId3">
            <a:alphaModFix/>
          </a:blip>
          <a:stretch>
            <a:fillRect/>
          </a:stretch>
        </p:blipFill>
        <p:spPr>
          <a:xfrm>
            <a:off x="2685662" y="1123450"/>
            <a:ext cx="1629050" cy="3526748"/>
          </a:xfrm>
          <a:prstGeom prst="rect">
            <a:avLst/>
          </a:prstGeom>
          <a:noFill/>
          <a:ln>
            <a:noFill/>
          </a:ln>
        </p:spPr>
      </p:pic>
      <p:sp>
        <p:nvSpPr>
          <p:cNvPr id="1232" name="Google Shape;1232;p77"/>
          <p:cNvSpPr txBox="1"/>
          <p:nvPr>
            <p:ph idx="21" type="title"/>
          </p:nvPr>
        </p:nvSpPr>
        <p:spPr>
          <a:xfrm>
            <a:off x="713228" y="1657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Microinteractions Plan Page</a:t>
            </a:r>
            <a:endParaRPr/>
          </a:p>
        </p:txBody>
      </p:sp>
      <p:pic>
        <p:nvPicPr>
          <p:cNvPr id="1233" name="Google Shape;1233;p77"/>
          <p:cNvPicPr preferRelativeResize="0"/>
          <p:nvPr/>
        </p:nvPicPr>
        <p:blipFill rotWithShape="1">
          <a:blip r:embed="rId4">
            <a:alphaModFix/>
          </a:blip>
          <a:srcRect b="0" l="0" r="34058" t="69803"/>
          <a:stretch/>
        </p:blipFill>
        <p:spPr>
          <a:xfrm>
            <a:off x="244975" y="1494300"/>
            <a:ext cx="2173575" cy="2154900"/>
          </a:xfrm>
          <a:prstGeom prst="rect">
            <a:avLst/>
          </a:prstGeom>
          <a:noFill/>
          <a:ln>
            <a:noFill/>
          </a:ln>
        </p:spPr>
      </p:pic>
      <p:sp>
        <p:nvSpPr>
          <p:cNvPr id="1234" name="Google Shape;1234;p77"/>
          <p:cNvSpPr/>
          <p:nvPr/>
        </p:nvSpPr>
        <p:spPr>
          <a:xfrm>
            <a:off x="910375" y="2911050"/>
            <a:ext cx="638100" cy="5727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78"/>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Fitness Level</a:t>
            </a:r>
            <a:endParaRPr>
              <a:solidFill>
                <a:srgbClr val="CC0000"/>
              </a:solidFill>
            </a:endParaRPr>
          </a:p>
        </p:txBody>
      </p:sp>
      <p:sp>
        <p:nvSpPr>
          <p:cNvPr id="1240" name="Google Shape;1240;p78"/>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#8</a:t>
            </a:r>
            <a:endParaRPr>
              <a:solidFill>
                <a:srgbClr val="CC0000"/>
              </a:solidFill>
            </a:endParaRPr>
          </a:p>
        </p:txBody>
      </p:sp>
      <p:sp>
        <p:nvSpPr>
          <p:cNvPr id="1241" name="Google Shape;1241;p78"/>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242" name="Google Shape;1242;p78"/>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243" name="Google Shape;1243;p78"/>
          <p:cNvSpPr txBox="1"/>
          <p:nvPr/>
        </p:nvSpPr>
        <p:spPr>
          <a:xfrm>
            <a:off x="527225" y="167650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Fitness Level is classified in 5 steps by an open-folded progress bar. By clicking - and + the fitness level changes. Starting from Beginner, to Average, In Good Shape, Athletic, Pro. </a:t>
            </a:r>
            <a:endParaRPr sz="1600">
              <a:solidFill>
                <a:schemeClr val="dk1"/>
              </a:solidFill>
              <a:latin typeface="Fira Sans"/>
              <a:ea typeface="Fira Sans"/>
              <a:cs typeface="Fira Sans"/>
              <a:sym typeface="Fira Sans"/>
            </a:endParaRPr>
          </a:p>
        </p:txBody>
      </p:sp>
      <p:sp>
        <p:nvSpPr>
          <p:cNvPr id="1244" name="Google Shape;1244;p78"/>
          <p:cNvSpPr txBox="1"/>
          <p:nvPr>
            <p:ph idx="21" type="title"/>
          </p:nvPr>
        </p:nvSpPr>
        <p:spPr>
          <a:xfrm>
            <a:off x="527226" y="2907417"/>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245" name="Google Shape;1245;p78"/>
          <p:cNvSpPr txBox="1"/>
          <p:nvPr/>
        </p:nvSpPr>
        <p:spPr>
          <a:xfrm>
            <a:off x="527225" y="3406742"/>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Progress bar shows how experienced a user is to create a fitting route for themselves and comparable Komoot users.</a:t>
            </a:r>
            <a:endParaRPr sz="1600">
              <a:solidFill>
                <a:schemeClr val="dk1"/>
              </a:solidFill>
              <a:latin typeface="Fira Sans"/>
              <a:ea typeface="Fira Sans"/>
              <a:cs typeface="Fira Sans"/>
              <a:sym typeface="Fira Sans"/>
            </a:endParaRPr>
          </a:p>
        </p:txBody>
      </p:sp>
      <p:sp>
        <p:nvSpPr>
          <p:cNvPr id="1246" name="Google Shape;1246;p78"/>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247" name="Google Shape;1247;p78"/>
          <p:cNvPicPr preferRelativeResize="0"/>
          <p:nvPr/>
        </p:nvPicPr>
        <p:blipFill rotWithShape="1">
          <a:blip r:embed="rId3">
            <a:alphaModFix/>
          </a:blip>
          <a:srcRect b="0" l="0" r="0" t="0"/>
          <a:stretch/>
        </p:blipFill>
        <p:spPr>
          <a:xfrm>
            <a:off x="6529725" y="684775"/>
            <a:ext cx="1850761" cy="4095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4"/>
          <p:cNvSpPr txBox="1"/>
          <p:nvPr>
            <p:ph idx="21" type="title"/>
          </p:nvPr>
        </p:nvSpPr>
        <p:spPr>
          <a:xfrm>
            <a:off x="713228" y="895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Komoot’s Platforms and Postures</a:t>
            </a:r>
            <a:endParaRPr/>
          </a:p>
        </p:txBody>
      </p:sp>
      <p:sp>
        <p:nvSpPr>
          <p:cNvPr id="680" name="Google Shape;680;p34"/>
          <p:cNvSpPr/>
          <p:nvPr/>
        </p:nvSpPr>
        <p:spPr>
          <a:xfrm>
            <a:off x="1086580" y="3538124"/>
            <a:ext cx="2396400" cy="365700"/>
          </a:xfrm>
          <a:prstGeom prst="roundRect">
            <a:avLst>
              <a:gd fmla="val 0" name="adj"/>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Hammersmith One"/>
                <a:ea typeface="Hammersmith One"/>
                <a:cs typeface="Hammersmith One"/>
                <a:sym typeface="Hammersmith One"/>
              </a:rPr>
              <a:t>Web App</a:t>
            </a:r>
            <a:endParaRPr b="1" sz="2000">
              <a:solidFill>
                <a:schemeClr val="accent1"/>
              </a:solidFill>
              <a:latin typeface="Hammersmith One"/>
              <a:ea typeface="Hammersmith One"/>
              <a:cs typeface="Hammersmith One"/>
              <a:sym typeface="Hammersmith One"/>
            </a:endParaRPr>
          </a:p>
        </p:txBody>
      </p:sp>
      <p:sp>
        <p:nvSpPr>
          <p:cNvPr id="681" name="Google Shape;681;p34"/>
          <p:cNvSpPr/>
          <p:nvPr/>
        </p:nvSpPr>
        <p:spPr>
          <a:xfrm>
            <a:off x="5561373" y="3538124"/>
            <a:ext cx="2396400" cy="365700"/>
          </a:xfrm>
          <a:prstGeom prst="roundRect">
            <a:avLst>
              <a:gd fmla="val 0" name="adj"/>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Hammersmith One"/>
                <a:ea typeface="Hammersmith One"/>
                <a:cs typeface="Hammersmith One"/>
                <a:sym typeface="Hammersmith One"/>
              </a:rPr>
              <a:t>Mobile Application</a:t>
            </a:r>
            <a:endParaRPr b="1" sz="2000">
              <a:solidFill>
                <a:schemeClr val="accent1"/>
              </a:solidFill>
              <a:latin typeface="Hammersmith One"/>
              <a:ea typeface="Hammersmith One"/>
              <a:cs typeface="Hammersmith One"/>
              <a:sym typeface="Hammersmith One"/>
            </a:endParaRPr>
          </a:p>
        </p:txBody>
      </p:sp>
      <p:pic>
        <p:nvPicPr>
          <p:cNvPr id="682" name="Google Shape;682;p34"/>
          <p:cNvPicPr preferRelativeResize="0"/>
          <p:nvPr/>
        </p:nvPicPr>
        <p:blipFill>
          <a:blip r:embed="rId3">
            <a:alphaModFix/>
          </a:blip>
          <a:stretch>
            <a:fillRect/>
          </a:stretch>
        </p:blipFill>
        <p:spPr>
          <a:xfrm>
            <a:off x="6245139" y="1138875"/>
            <a:ext cx="1028876" cy="2227425"/>
          </a:xfrm>
          <a:prstGeom prst="rect">
            <a:avLst/>
          </a:prstGeom>
          <a:noFill/>
          <a:ln>
            <a:noFill/>
          </a:ln>
        </p:spPr>
      </p:pic>
      <p:sp>
        <p:nvSpPr>
          <p:cNvPr id="683" name="Google Shape;683;p34"/>
          <p:cNvSpPr txBox="1"/>
          <p:nvPr/>
        </p:nvSpPr>
        <p:spPr>
          <a:xfrm>
            <a:off x="658750" y="3791100"/>
            <a:ext cx="305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Fira Sans"/>
              <a:ea typeface="Fira Sans"/>
              <a:cs typeface="Fira Sans"/>
              <a:sym typeface="Fira Sans"/>
            </a:endParaRPr>
          </a:p>
        </p:txBody>
      </p:sp>
      <p:pic>
        <p:nvPicPr>
          <p:cNvPr id="684" name="Google Shape;684;p34"/>
          <p:cNvPicPr preferRelativeResize="0"/>
          <p:nvPr/>
        </p:nvPicPr>
        <p:blipFill>
          <a:blip r:embed="rId4">
            <a:alphaModFix/>
          </a:blip>
          <a:stretch>
            <a:fillRect/>
          </a:stretch>
        </p:blipFill>
        <p:spPr>
          <a:xfrm>
            <a:off x="152400" y="1119450"/>
            <a:ext cx="4961510" cy="22662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79"/>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253" name="Google Shape;1253;p79"/>
          <p:cNvSpPr txBox="1"/>
          <p:nvPr/>
        </p:nvSpPr>
        <p:spPr>
          <a:xfrm>
            <a:off x="527225" y="198130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slider is a more continuous measure of the fitness level, allowing the user to classify themselves less strictly. The application then decides under which category the user falls.</a:t>
            </a:r>
            <a:endParaRPr sz="1600">
              <a:solidFill>
                <a:schemeClr val="dk1"/>
              </a:solidFill>
              <a:latin typeface="Fira Sans"/>
              <a:ea typeface="Fira Sans"/>
              <a:cs typeface="Fira Sans"/>
              <a:sym typeface="Fira Sans"/>
            </a:endParaRPr>
          </a:p>
        </p:txBody>
      </p:sp>
      <p:sp>
        <p:nvSpPr>
          <p:cNvPr id="1254" name="Google Shape;1254;p79"/>
          <p:cNvSpPr txBox="1"/>
          <p:nvPr>
            <p:ph idx="21" type="title"/>
          </p:nvPr>
        </p:nvSpPr>
        <p:spPr>
          <a:xfrm>
            <a:off x="527225" y="3079725"/>
            <a:ext cx="325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255" name="Google Shape;1255;p79"/>
          <p:cNvSpPr txBox="1"/>
          <p:nvPr/>
        </p:nvSpPr>
        <p:spPr>
          <a:xfrm>
            <a:off x="527225" y="3579042"/>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By not classifying the user by name, they have a better chance of estimating themselves. The categorizations can give false beliefs to the user and now it can be more accurately represented. Can be good for the detailed / organized user in terms of completeness.</a:t>
            </a:r>
            <a:endParaRPr sz="1600">
              <a:solidFill>
                <a:schemeClr val="dk1"/>
              </a:solidFill>
              <a:latin typeface="Fira Sans"/>
              <a:ea typeface="Fira Sans"/>
              <a:cs typeface="Fira Sans"/>
              <a:sym typeface="Fira Sans"/>
            </a:endParaRPr>
          </a:p>
        </p:txBody>
      </p:sp>
      <p:sp>
        <p:nvSpPr>
          <p:cNvPr id="1256" name="Google Shape;1256;p79"/>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Slider</a:t>
            </a:r>
            <a:endParaRPr>
              <a:solidFill>
                <a:srgbClr val="CC0000"/>
              </a:solidFill>
            </a:endParaRPr>
          </a:p>
        </p:txBody>
      </p:sp>
      <p:sp>
        <p:nvSpPr>
          <p:cNvPr id="1257" name="Google Shape;1257;p79"/>
          <p:cNvSpPr txBox="1"/>
          <p:nvPr>
            <p:ph idx="21" type="title"/>
          </p:nvPr>
        </p:nvSpPr>
        <p:spPr>
          <a:xfrm>
            <a:off x="384625" y="173725"/>
            <a:ext cx="1074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#8.1</a:t>
            </a:r>
            <a:endParaRPr>
              <a:solidFill>
                <a:srgbClr val="CC0000"/>
              </a:solidFill>
            </a:endParaRPr>
          </a:p>
        </p:txBody>
      </p:sp>
      <p:sp>
        <p:nvSpPr>
          <p:cNvPr id="1258" name="Google Shape;1258;p79"/>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259" name="Google Shape;1259;p79"/>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260" name="Google Shape;1260;p7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61" name="Google Shape;1261;p79"/>
          <p:cNvPicPr preferRelativeResize="0"/>
          <p:nvPr/>
        </p:nvPicPr>
        <p:blipFill rotWithShape="1">
          <a:blip r:embed="rId3">
            <a:alphaModFix/>
          </a:blip>
          <a:srcRect b="386" l="0" r="0" t="386"/>
          <a:stretch/>
        </p:blipFill>
        <p:spPr>
          <a:xfrm>
            <a:off x="6386999" y="746425"/>
            <a:ext cx="1901049" cy="41422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80"/>
          <p:cNvSpPr txBox="1"/>
          <p:nvPr>
            <p:ph idx="21" type="title"/>
          </p:nvPr>
        </p:nvSpPr>
        <p:spPr>
          <a:xfrm>
            <a:off x="527226" y="152432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267" name="Google Shape;1267;p80"/>
          <p:cNvSpPr txBox="1"/>
          <p:nvPr/>
        </p:nvSpPr>
        <p:spPr>
          <a:xfrm>
            <a:off x="527225" y="204085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Circular dial, manipulated by + and - and by rotating the dial to select the desired fitness level. It shows a visual overview.</a:t>
            </a:r>
            <a:endParaRPr sz="1600">
              <a:solidFill>
                <a:schemeClr val="dk1"/>
              </a:solidFill>
              <a:latin typeface="Fira Sans"/>
              <a:ea typeface="Fira Sans"/>
              <a:cs typeface="Fira Sans"/>
              <a:sym typeface="Fira Sans"/>
            </a:endParaRPr>
          </a:p>
        </p:txBody>
      </p:sp>
      <p:sp>
        <p:nvSpPr>
          <p:cNvPr id="1268" name="Google Shape;1268;p80"/>
          <p:cNvSpPr txBox="1"/>
          <p:nvPr>
            <p:ph idx="21" type="title"/>
          </p:nvPr>
        </p:nvSpPr>
        <p:spPr>
          <a:xfrm>
            <a:off x="527225" y="332927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269" name="Google Shape;1269;p80"/>
          <p:cNvSpPr txBox="1"/>
          <p:nvPr/>
        </p:nvSpPr>
        <p:spPr>
          <a:xfrm>
            <a:off x="609700" y="372749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visual overview can be better understood by users, as it shows a certain progress, and fits the mental model. Using it the same way as interaction 5.1 contributes to memorability and learnability.</a:t>
            </a:r>
            <a:endParaRPr sz="1600">
              <a:solidFill>
                <a:schemeClr val="dk1"/>
              </a:solidFill>
              <a:latin typeface="Fira Sans"/>
              <a:ea typeface="Fira Sans"/>
              <a:cs typeface="Fira Sans"/>
              <a:sym typeface="Fira Sans"/>
            </a:endParaRPr>
          </a:p>
        </p:txBody>
      </p:sp>
      <p:sp>
        <p:nvSpPr>
          <p:cNvPr id="1270" name="Google Shape;1270;p80"/>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Circular Dial</a:t>
            </a:r>
            <a:endParaRPr>
              <a:solidFill>
                <a:srgbClr val="CC0000"/>
              </a:solidFill>
            </a:endParaRPr>
          </a:p>
        </p:txBody>
      </p:sp>
      <p:sp>
        <p:nvSpPr>
          <p:cNvPr id="1271" name="Google Shape;1271;p80"/>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#8.2</a:t>
            </a:r>
            <a:endParaRPr>
              <a:solidFill>
                <a:srgbClr val="CC0000"/>
              </a:solidFill>
            </a:endParaRPr>
          </a:p>
        </p:txBody>
      </p:sp>
      <p:sp>
        <p:nvSpPr>
          <p:cNvPr id="1272" name="Google Shape;1272;p80"/>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273" name="Google Shape;1273;p80"/>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274" name="Google Shape;1274;p8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75" name="Google Shape;1275;p80"/>
          <p:cNvPicPr preferRelativeResize="0"/>
          <p:nvPr/>
        </p:nvPicPr>
        <p:blipFill rotWithShape="1">
          <a:blip r:embed="rId3">
            <a:alphaModFix/>
          </a:blip>
          <a:srcRect b="149" l="0" r="0" t="149"/>
          <a:stretch/>
        </p:blipFill>
        <p:spPr>
          <a:xfrm>
            <a:off x="6386999" y="746425"/>
            <a:ext cx="1901050" cy="41422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81"/>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281" name="Google Shape;1281;p81"/>
          <p:cNvSpPr txBox="1"/>
          <p:nvPr/>
        </p:nvSpPr>
        <p:spPr>
          <a:xfrm>
            <a:off x="527225" y="1676500"/>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segmented control shows the different difficulty levels all in a horizontal line. Only one level can be chosen. </a:t>
            </a:r>
            <a:endParaRPr sz="1600">
              <a:solidFill>
                <a:schemeClr val="dk1"/>
              </a:solidFill>
              <a:latin typeface="Fira Sans"/>
              <a:ea typeface="Fira Sans"/>
              <a:cs typeface="Fira Sans"/>
              <a:sym typeface="Fira Sans"/>
            </a:endParaRPr>
          </a:p>
        </p:txBody>
      </p:sp>
      <p:sp>
        <p:nvSpPr>
          <p:cNvPr id="1282" name="Google Shape;1282;p81"/>
          <p:cNvSpPr txBox="1"/>
          <p:nvPr>
            <p:ph idx="21" type="title"/>
          </p:nvPr>
        </p:nvSpPr>
        <p:spPr>
          <a:xfrm>
            <a:off x="527225" y="28511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283" name="Google Shape;1283;p81"/>
          <p:cNvSpPr txBox="1"/>
          <p:nvPr/>
        </p:nvSpPr>
        <p:spPr>
          <a:xfrm>
            <a:off x="527225" y="335044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When some other microinteractions are also changed to a segmented control this can be more consistent. Also, it shows another way of choosing the fitness level in a certain order from least left to most right.</a:t>
            </a:r>
            <a:endParaRPr sz="1600">
              <a:solidFill>
                <a:schemeClr val="dk1"/>
              </a:solidFill>
              <a:latin typeface="Fira Sans"/>
              <a:ea typeface="Fira Sans"/>
              <a:cs typeface="Fira Sans"/>
              <a:sym typeface="Fira Sans"/>
            </a:endParaRPr>
          </a:p>
        </p:txBody>
      </p:sp>
      <p:sp>
        <p:nvSpPr>
          <p:cNvPr id="1284" name="Google Shape;1284;p81"/>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Segmented Control</a:t>
            </a:r>
            <a:endParaRPr>
              <a:solidFill>
                <a:srgbClr val="CC0000"/>
              </a:solidFill>
            </a:endParaRPr>
          </a:p>
        </p:txBody>
      </p:sp>
      <p:sp>
        <p:nvSpPr>
          <p:cNvPr id="1285" name="Google Shape;1285;p81"/>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#8.3</a:t>
            </a:r>
            <a:endParaRPr>
              <a:solidFill>
                <a:srgbClr val="CC0000"/>
              </a:solidFill>
            </a:endParaRPr>
          </a:p>
        </p:txBody>
      </p:sp>
      <p:sp>
        <p:nvSpPr>
          <p:cNvPr id="1286" name="Google Shape;1286;p81"/>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287" name="Google Shape;1287;p81"/>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288" name="Google Shape;1288;p8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89" name="Google Shape;1289;p81"/>
          <p:cNvPicPr preferRelativeResize="0"/>
          <p:nvPr/>
        </p:nvPicPr>
        <p:blipFill>
          <a:blip r:embed="rId3">
            <a:alphaModFix/>
          </a:blip>
          <a:stretch>
            <a:fillRect/>
          </a:stretch>
        </p:blipFill>
        <p:spPr>
          <a:xfrm>
            <a:off x="6441400" y="879211"/>
            <a:ext cx="1863613" cy="409226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82"/>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295" name="Google Shape;1295;p82"/>
          <p:cNvSpPr txBox="1"/>
          <p:nvPr/>
        </p:nvSpPr>
        <p:spPr>
          <a:xfrm>
            <a:off x="527225" y="1981300"/>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dropdown to show the difficulty levels from untrained (first) to pro (last).</a:t>
            </a:r>
            <a:endParaRPr sz="1600">
              <a:solidFill>
                <a:schemeClr val="dk1"/>
              </a:solidFill>
              <a:latin typeface="Fira Sans"/>
              <a:ea typeface="Fira Sans"/>
              <a:cs typeface="Fira Sans"/>
              <a:sym typeface="Fira Sans"/>
            </a:endParaRPr>
          </a:p>
        </p:txBody>
      </p:sp>
      <p:sp>
        <p:nvSpPr>
          <p:cNvPr id="1296" name="Google Shape;1296;p82"/>
          <p:cNvSpPr txBox="1"/>
          <p:nvPr>
            <p:ph idx="21" type="title"/>
          </p:nvPr>
        </p:nvSpPr>
        <p:spPr>
          <a:xfrm>
            <a:off x="527225" y="3334937"/>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297" name="Google Shape;1297;p82"/>
          <p:cNvSpPr txBox="1"/>
          <p:nvPr/>
        </p:nvSpPr>
        <p:spPr>
          <a:xfrm>
            <a:off x="527225" y="3834254"/>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It allows the page to be static, the dropdown only has to be clicked and the options appear, contributing to efficiency.</a:t>
            </a:r>
            <a:endParaRPr sz="1600">
              <a:solidFill>
                <a:schemeClr val="dk1"/>
              </a:solidFill>
              <a:latin typeface="Fira Sans"/>
              <a:ea typeface="Fira Sans"/>
              <a:cs typeface="Fira Sans"/>
              <a:sym typeface="Fira Sans"/>
            </a:endParaRPr>
          </a:p>
        </p:txBody>
      </p:sp>
      <p:sp>
        <p:nvSpPr>
          <p:cNvPr id="1298" name="Google Shape;1298;p82"/>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Dropdown</a:t>
            </a:r>
            <a:endParaRPr>
              <a:solidFill>
                <a:srgbClr val="CC0000"/>
              </a:solidFill>
            </a:endParaRPr>
          </a:p>
        </p:txBody>
      </p:sp>
      <p:sp>
        <p:nvSpPr>
          <p:cNvPr id="1299" name="Google Shape;1299;p82"/>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#8.4</a:t>
            </a:r>
            <a:endParaRPr>
              <a:solidFill>
                <a:srgbClr val="CC0000"/>
              </a:solidFill>
            </a:endParaRPr>
          </a:p>
        </p:txBody>
      </p:sp>
      <p:sp>
        <p:nvSpPr>
          <p:cNvPr id="1300" name="Google Shape;1300;p82"/>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301" name="Google Shape;1301;p82"/>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302" name="Google Shape;1302;p8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03" name="Google Shape;1303;p82"/>
          <p:cNvPicPr preferRelativeResize="0"/>
          <p:nvPr/>
        </p:nvPicPr>
        <p:blipFill rotWithShape="1">
          <a:blip r:embed="rId3">
            <a:alphaModFix/>
          </a:blip>
          <a:srcRect b="0" l="1597" r="1587" t="0"/>
          <a:stretch/>
        </p:blipFill>
        <p:spPr>
          <a:xfrm>
            <a:off x="6386999" y="746425"/>
            <a:ext cx="1901050" cy="4142274"/>
          </a:xfrm>
          <a:prstGeom prst="rect">
            <a:avLst/>
          </a:prstGeom>
          <a:noFill/>
          <a:ln>
            <a:noFill/>
          </a:ln>
        </p:spPr>
      </p:pic>
      <p:pic>
        <p:nvPicPr>
          <p:cNvPr id="1304" name="Google Shape;1304;p82"/>
          <p:cNvPicPr preferRelativeResize="0"/>
          <p:nvPr/>
        </p:nvPicPr>
        <p:blipFill rotWithShape="1">
          <a:blip r:embed="rId4">
            <a:alphaModFix/>
          </a:blip>
          <a:srcRect b="248" l="0" r="0" t="248"/>
          <a:stretch/>
        </p:blipFill>
        <p:spPr>
          <a:xfrm>
            <a:off x="6386999" y="746425"/>
            <a:ext cx="1901049" cy="41422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83"/>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One Way or Round Trip</a:t>
            </a:r>
            <a:endParaRPr>
              <a:solidFill>
                <a:srgbClr val="CC0000"/>
              </a:solidFill>
            </a:endParaRPr>
          </a:p>
        </p:txBody>
      </p:sp>
      <p:sp>
        <p:nvSpPr>
          <p:cNvPr id="1310" name="Google Shape;1310;p83"/>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#9</a:t>
            </a:r>
            <a:endParaRPr>
              <a:solidFill>
                <a:srgbClr val="CC0000"/>
              </a:solidFill>
            </a:endParaRPr>
          </a:p>
        </p:txBody>
      </p:sp>
      <p:sp>
        <p:nvSpPr>
          <p:cNvPr id="1311" name="Google Shape;1311;p83"/>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312" name="Google Shape;1312;p83"/>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313" name="Google Shape;1313;p83"/>
          <p:cNvSpPr txBox="1"/>
          <p:nvPr/>
        </p:nvSpPr>
        <p:spPr>
          <a:xfrm>
            <a:off x="527225" y="1676500"/>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To determine whether the route should be a one way (from point A to B) or Round Trip (from A to A).</a:t>
            </a:r>
            <a:endParaRPr sz="1600">
              <a:solidFill>
                <a:schemeClr val="dk1"/>
              </a:solidFill>
              <a:latin typeface="Fira Sans"/>
              <a:ea typeface="Fira Sans"/>
              <a:cs typeface="Fira Sans"/>
              <a:sym typeface="Fira Sans"/>
            </a:endParaRPr>
          </a:p>
        </p:txBody>
      </p:sp>
      <p:sp>
        <p:nvSpPr>
          <p:cNvPr id="1314" name="Google Shape;1314;p83"/>
          <p:cNvSpPr txBox="1"/>
          <p:nvPr>
            <p:ph idx="21" type="title"/>
          </p:nvPr>
        </p:nvSpPr>
        <p:spPr>
          <a:xfrm>
            <a:off x="527226" y="2907417"/>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315" name="Google Shape;1315;p83"/>
          <p:cNvSpPr txBox="1"/>
          <p:nvPr/>
        </p:nvSpPr>
        <p:spPr>
          <a:xfrm>
            <a:off x="527225" y="3406742"/>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drop down segment control is used, such that if one is chosen the other cannot be chosen.</a:t>
            </a:r>
            <a:endParaRPr sz="1600">
              <a:solidFill>
                <a:schemeClr val="dk1"/>
              </a:solidFill>
              <a:latin typeface="Fira Sans"/>
              <a:ea typeface="Fira Sans"/>
              <a:cs typeface="Fira Sans"/>
              <a:sym typeface="Fira Sans"/>
            </a:endParaRPr>
          </a:p>
        </p:txBody>
      </p:sp>
      <p:sp>
        <p:nvSpPr>
          <p:cNvPr id="1316" name="Google Shape;1316;p83"/>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317" name="Google Shape;1317;p83"/>
          <p:cNvPicPr preferRelativeResize="0"/>
          <p:nvPr/>
        </p:nvPicPr>
        <p:blipFill rotWithShape="1">
          <a:blip r:embed="rId3">
            <a:alphaModFix/>
          </a:blip>
          <a:srcRect b="0" l="0" r="0" t="0"/>
          <a:stretch/>
        </p:blipFill>
        <p:spPr>
          <a:xfrm>
            <a:off x="6529725" y="684775"/>
            <a:ext cx="1850761" cy="40950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84"/>
          <p:cNvSpPr txBox="1"/>
          <p:nvPr>
            <p:ph idx="21" type="title"/>
          </p:nvPr>
        </p:nvSpPr>
        <p:spPr>
          <a:xfrm>
            <a:off x="527226" y="14647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323" name="Google Shape;1323;p84"/>
          <p:cNvSpPr txBox="1"/>
          <p:nvPr/>
        </p:nvSpPr>
        <p:spPr>
          <a:xfrm>
            <a:off x="527225" y="19813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Taking away the dropdown action, the user can immediately see what route types exist, with as default the One Way.</a:t>
            </a:r>
            <a:endParaRPr sz="1600">
              <a:solidFill>
                <a:schemeClr val="dk1"/>
              </a:solidFill>
              <a:latin typeface="Fira Sans"/>
              <a:ea typeface="Fira Sans"/>
              <a:cs typeface="Fira Sans"/>
              <a:sym typeface="Fira Sans"/>
            </a:endParaRPr>
          </a:p>
        </p:txBody>
      </p:sp>
      <p:sp>
        <p:nvSpPr>
          <p:cNvPr id="1324" name="Google Shape;1324;p84"/>
          <p:cNvSpPr txBox="1"/>
          <p:nvPr>
            <p:ph idx="21" type="title"/>
          </p:nvPr>
        </p:nvSpPr>
        <p:spPr>
          <a:xfrm>
            <a:off x="527225" y="3079725"/>
            <a:ext cx="325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325" name="Google Shape;1325;p84"/>
          <p:cNvSpPr txBox="1"/>
          <p:nvPr/>
        </p:nvSpPr>
        <p:spPr>
          <a:xfrm>
            <a:off x="527225" y="3579042"/>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Using less space and less clicks are necessary, making it more efficient.</a:t>
            </a:r>
            <a:endParaRPr sz="1600">
              <a:solidFill>
                <a:schemeClr val="dk1"/>
              </a:solidFill>
              <a:latin typeface="Fira Sans"/>
              <a:ea typeface="Fira Sans"/>
              <a:cs typeface="Fira Sans"/>
              <a:sym typeface="Fira Sans"/>
            </a:endParaRPr>
          </a:p>
        </p:txBody>
      </p:sp>
      <p:sp>
        <p:nvSpPr>
          <p:cNvPr id="1326" name="Google Shape;1326;p84"/>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Immediate segment control </a:t>
            </a:r>
            <a:endParaRPr>
              <a:solidFill>
                <a:srgbClr val="CC0000"/>
              </a:solidFill>
            </a:endParaRPr>
          </a:p>
        </p:txBody>
      </p:sp>
      <p:sp>
        <p:nvSpPr>
          <p:cNvPr id="1327" name="Google Shape;1327;p84"/>
          <p:cNvSpPr txBox="1"/>
          <p:nvPr>
            <p:ph idx="21" type="title"/>
          </p:nvPr>
        </p:nvSpPr>
        <p:spPr>
          <a:xfrm>
            <a:off x="384624" y="173725"/>
            <a:ext cx="109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#9.1</a:t>
            </a:r>
            <a:endParaRPr>
              <a:solidFill>
                <a:srgbClr val="CC0000"/>
              </a:solidFill>
            </a:endParaRPr>
          </a:p>
        </p:txBody>
      </p:sp>
      <p:sp>
        <p:nvSpPr>
          <p:cNvPr id="1328" name="Google Shape;1328;p84"/>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329" name="Google Shape;1329;p84"/>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330" name="Google Shape;1330;p8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31" name="Google Shape;1331;p84"/>
          <p:cNvPicPr preferRelativeResize="0"/>
          <p:nvPr/>
        </p:nvPicPr>
        <p:blipFill rotWithShape="1">
          <a:blip r:embed="rId3">
            <a:alphaModFix/>
          </a:blip>
          <a:srcRect b="0" l="258" r="268" t="0"/>
          <a:stretch/>
        </p:blipFill>
        <p:spPr>
          <a:xfrm>
            <a:off x="6386999" y="746425"/>
            <a:ext cx="1901049" cy="41422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85"/>
          <p:cNvSpPr txBox="1"/>
          <p:nvPr>
            <p:ph idx="21" type="title"/>
          </p:nvPr>
        </p:nvSpPr>
        <p:spPr>
          <a:xfrm>
            <a:off x="527226" y="137192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337" name="Google Shape;1337;p85"/>
          <p:cNvSpPr txBox="1"/>
          <p:nvPr/>
        </p:nvSpPr>
        <p:spPr>
          <a:xfrm>
            <a:off x="527225" y="188845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Placeholder for a Round Trip contains the right information so that the user does not get confused. Adding a notification makes sure the user will not try to adjust the destination (which is the same as the starting point).</a:t>
            </a:r>
            <a:endParaRPr sz="1600">
              <a:solidFill>
                <a:schemeClr val="dk1"/>
              </a:solidFill>
              <a:latin typeface="Fira Sans"/>
              <a:ea typeface="Fira Sans"/>
              <a:cs typeface="Fira Sans"/>
              <a:sym typeface="Fira Sans"/>
            </a:endParaRPr>
          </a:p>
        </p:txBody>
      </p:sp>
      <p:sp>
        <p:nvSpPr>
          <p:cNvPr id="1338" name="Google Shape;1338;p85"/>
          <p:cNvSpPr txBox="1"/>
          <p:nvPr>
            <p:ph idx="21" type="title"/>
          </p:nvPr>
        </p:nvSpPr>
        <p:spPr>
          <a:xfrm>
            <a:off x="527225" y="310067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339" name="Google Shape;1339;p85"/>
          <p:cNvSpPr txBox="1"/>
          <p:nvPr/>
        </p:nvSpPr>
        <p:spPr>
          <a:xfrm>
            <a:off x="609700" y="3498892"/>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As the starting point is the same as the beginning point, it should be made clear that the user cannot input the end point anymore. To prevent misunderstanding, a notification is shown with A) Clear Explanation B) Contextual Information and C) Guidance or Solution, preventing errors.</a:t>
            </a:r>
            <a:endParaRPr sz="1600">
              <a:solidFill>
                <a:schemeClr val="dk1"/>
              </a:solidFill>
              <a:latin typeface="Fira Sans"/>
              <a:ea typeface="Fira Sans"/>
              <a:cs typeface="Fira Sans"/>
              <a:sym typeface="Fira Sans"/>
            </a:endParaRPr>
          </a:p>
        </p:txBody>
      </p:sp>
      <p:sp>
        <p:nvSpPr>
          <p:cNvPr id="1340" name="Google Shape;1340;p85"/>
          <p:cNvSpPr txBox="1"/>
          <p:nvPr>
            <p:ph idx="21" type="title"/>
          </p:nvPr>
        </p:nvSpPr>
        <p:spPr>
          <a:xfrm>
            <a:off x="713228" y="173736"/>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Placeholder and error message</a:t>
            </a:r>
            <a:endParaRPr>
              <a:solidFill>
                <a:srgbClr val="CC0000"/>
              </a:solidFill>
            </a:endParaRPr>
          </a:p>
        </p:txBody>
      </p:sp>
      <p:sp>
        <p:nvSpPr>
          <p:cNvPr id="1341" name="Google Shape;1341;p85"/>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#9.2</a:t>
            </a:r>
            <a:endParaRPr>
              <a:solidFill>
                <a:srgbClr val="CC0000"/>
              </a:solidFill>
            </a:endParaRPr>
          </a:p>
        </p:txBody>
      </p:sp>
      <p:sp>
        <p:nvSpPr>
          <p:cNvPr id="1342" name="Google Shape;1342;p85"/>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343" name="Google Shape;1343;p85"/>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344" name="Google Shape;1344;p8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45" name="Google Shape;1345;p85"/>
          <p:cNvPicPr preferRelativeResize="0"/>
          <p:nvPr/>
        </p:nvPicPr>
        <p:blipFill rotWithShape="1">
          <a:blip r:embed="rId3">
            <a:alphaModFix/>
          </a:blip>
          <a:srcRect b="149" l="0" r="0" t="149"/>
          <a:stretch/>
        </p:blipFill>
        <p:spPr>
          <a:xfrm>
            <a:off x="6386999" y="746425"/>
            <a:ext cx="1901050" cy="41422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86"/>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Choose Starting Point (general)</a:t>
            </a:r>
            <a:endParaRPr>
              <a:solidFill>
                <a:srgbClr val="CC0000"/>
              </a:solidFill>
            </a:endParaRPr>
          </a:p>
        </p:txBody>
      </p:sp>
      <p:sp>
        <p:nvSpPr>
          <p:cNvPr id="1351" name="Google Shape;1351;p86"/>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#10</a:t>
            </a:r>
            <a:endParaRPr>
              <a:solidFill>
                <a:srgbClr val="CC0000"/>
              </a:solidFill>
            </a:endParaRPr>
          </a:p>
        </p:txBody>
      </p:sp>
      <p:sp>
        <p:nvSpPr>
          <p:cNvPr id="1352" name="Google Shape;1352;p86"/>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353" name="Google Shape;1353;p86"/>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354" name="Google Shape;1354;p86"/>
          <p:cNvSpPr txBox="1"/>
          <p:nvPr/>
        </p:nvSpPr>
        <p:spPr>
          <a:xfrm>
            <a:off x="527225" y="167650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Choosing a starting point starts by selecting the input field A: Choose starting point. From there, the user reaches a new page where there are multiple options to choose a starting point, namely through a search bar or on the map. </a:t>
            </a:r>
            <a:endParaRPr sz="1600">
              <a:solidFill>
                <a:schemeClr val="dk1"/>
              </a:solidFill>
              <a:latin typeface="Fira Sans"/>
              <a:ea typeface="Fira Sans"/>
              <a:cs typeface="Fira Sans"/>
              <a:sym typeface="Fira Sans"/>
            </a:endParaRPr>
          </a:p>
        </p:txBody>
      </p:sp>
      <p:sp>
        <p:nvSpPr>
          <p:cNvPr id="1355" name="Google Shape;1355;p86"/>
          <p:cNvSpPr txBox="1"/>
          <p:nvPr>
            <p:ph idx="21" type="title"/>
          </p:nvPr>
        </p:nvSpPr>
        <p:spPr>
          <a:xfrm>
            <a:off x="527226" y="2907417"/>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356" name="Google Shape;1356;p86"/>
          <p:cNvSpPr txBox="1"/>
          <p:nvPr/>
        </p:nvSpPr>
        <p:spPr>
          <a:xfrm>
            <a:off x="527225" y="340674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These interactions make sure the user has the freedom to choose the way he/she wants to and gives freedom, depending on if the user wants to explore through the map, or has a specific location in mind.</a:t>
            </a:r>
            <a:endParaRPr sz="1600">
              <a:solidFill>
                <a:schemeClr val="dk1"/>
              </a:solidFill>
              <a:latin typeface="Fira Sans"/>
              <a:ea typeface="Fira Sans"/>
              <a:cs typeface="Fira Sans"/>
              <a:sym typeface="Fira Sans"/>
            </a:endParaRPr>
          </a:p>
        </p:txBody>
      </p:sp>
      <p:sp>
        <p:nvSpPr>
          <p:cNvPr id="1357" name="Google Shape;1357;p86"/>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358" name="Google Shape;1358;p86"/>
          <p:cNvPicPr preferRelativeResize="0"/>
          <p:nvPr/>
        </p:nvPicPr>
        <p:blipFill rotWithShape="1">
          <a:blip r:embed="rId3">
            <a:alphaModFix/>
          </a:blip>
          <a:srcRect b="0" l="0" r="0" t="0"/>
          <a:stretch/>
        </p:blipFill>
        <p:spPr>
          <a:xfrm>
            <a:off x="6529725" y="684775"/>
            <a:ext cx="1850761" cy="40950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87"/>
          <p:cNvSpPr txBox="1"/>
          <p:nvPr>
            <p:ph idx="21" type="title"/>
          </p:nvPr>
        </p:nvSpPr>
        <p:spPr>
          <a:xfrm>
            <a:off x="527226" y="152432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364" name="Google Shape;1364;p87"/>
          <p:cNvSpPr txBox="1"/>
          <p:nvPr/>
        </p:nvSpPr>
        <p:spPr>
          <a:xfrm>
            <a:off x="527225" y="2040850"/>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Going directly to the map where you can switch between the map or a list with more listed information.</a:t>
            </a:r>
            <a:endParaRPr sz="1600">
              <a:solidFill>
                <a:schemeClr val="dk1"/>
              </a:solidFill>
              <a:latin typeface="Fira Sans"/>
              <a:ea typeface="Fira Sans"/>
              <a:cs typeface="Fira Sans"/>
              <a:sym typeface="Fira Sans"/>
            </a:endParaRPr>
          </a:p>
        </p:txBody>
      </p:sp>
      <p:sp>
        <p:nvSpPr>
          <p:cNvPr id="1365" name="Google Shape;1365;p87"/>
          <p:cNvSpPr txBox="1"/>
          <p:nvPr>
            <p:ph idx="21" type="title"/>
          </p:nvPr>
        </p:nvSpPr>
        <p:spPr>
          <a:xfrm>
            <a:off x="485987" y="28749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366" name="Google Shape;1366;p87"/>
          <p:cNvSpPr txBox="1"/>
          <p:nvPr/>
        </p:nvSpPr>
        <p:spPr>
          <a:xfrm>
            <a:off x="568463" y="327314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This can be perceived less overwhelming and less actions are required. From the map you can Search, leading the user to the list, as well as changing the map to list. It is providing direct feedback on the selection.</a:t>
            </a:r>
            <a:endParaRPr sz="1600">
              <a:solidFill>
                <a:schemeClr val="dk1"/>
              </a:solidFill>
              <a:latin typeface="Fira Sans"/>
              <a:ea typeface="Fira Sans"/>
              <a:cs typeface="Fira Sans"/>
              <a:sym typeface="Fira Sans"/>
            </a:endParaRPr>
          </a:p>
        </p:txBody>
      </p:sp>
      <p:sp>
        <p:nvSpPr>
          <p:cNvPr id="1367" name="Google Shape;1367;p87"/>
          <p:cNvSpPr txBox="1"/>
          <p:nvPr>
            <p:ph idx="21" type="title"/>
          </p:nvPr>
        </p:nvSpPr>
        <p:spPr>
          <a:xfrm>
            <a:off x="713225" y="173718"/>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Segmented control </a:t>
            </a:r>
            <a:endParaRPr>
              <a:solidFill>
                <a:srgbClr val="3C78D8"/>
              </a:solidFill>
            </a:endParaRPr>
          </a:p>
          <a:p>
            <a:pPr indent="0" lvl="0" marL="0" rtl="0" algn="ctr">
              <a:spcBef>
                <a:spcPts val="0"/>
              </a:spcBef>
              <a:spcAft>
                <a:spcPts val="0"/>
              </a:spcAft>
              <a:buNone/>
            </a:pPr>
            <a:r>
              <a:rPr lang="en">
                <a:solidFill>
                  <a:srgbClr val="3C78D8"/>
                </a:solidFill>
              </a:rPr>
              <a:t>for map or list</a:t>
            </a:r>
            <a:endParaRPr>
              <a:solidFill>
                <a:srgbClr val="CC0000"/>
              </a:solidFill>
            </a:endParaRPr>
          </a:p>
        </p:txBody>
      </p:sp>
      <p:sp>
        <p:nvSpPr>
          <p:cNvPr id="1368" name="Google Shape;1368;p87"/>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#10.1</a:t>
            </a:r>
            <a:endParaRPr>
              <a:solidFill>
                <a:srgbClr val="CC0000"/>
              </a:solidFill>
            </a:endParaRPr>
          </a:p>
        </p:txBody>
      </p:sp>
      <p:sp>
        <p:nvSpPr>
          <p:cNvPr id="1369" name="Google Shape;1369;p87"/>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370" name="Google Shape;1370;p87"/>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371" name="Google Shape;1371;p8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72" name="Google Shape;1372;p87"/>
          <p:cNvPicPr preferRelativeResize="0"/>
          <p:nvPr/>
        </p:nvPicPr>
        <p:blipFill>
          <a:blip r:embed="rId3">
            <a:alphaModFix/>
          </a:blip>
          <a:stretch>
            <a:fillRect/>
          </a:stretch>
        </p:blipFill>
        <p:spPr>
          <a:xfrm>
            <a:off x="6470701" y="668941"/>
            <a:ext cx="2017500" cy="434220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88"/>
          <p:cNvSpPr txBox="1"/>
          <p:nvPr>
            <p:ph idx="21" type="title"/>
          </p:nvPr>
        </p:nvSpPr>
        <p:spPr>
          <a:xfrm>
            <a:off x="527226" y="121952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378" name="Google Shape;1378;p88"/>
          <p:cNvSpPr txBox="1"/>
          <p:nvPr/>
        </p:nvSpPr>
        <p:spPr>
          <a:xfrm>
            <a:off x="527225" y="1736050"/>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Dropdown route shows the start and end point for One way routes and start/mid/start(end) if the user selected a Round trip. This is changing the navigational structure, having the map as default plan page, and still the user is able to search through a search bar.</a:t>
            </a:r>
            <a:endParaRPr sz="1600">
              <a:solidFill>
                <a:schemeClr val="dk1"/>
              </a:solidFill>
              <a:latin typeface="Fira Sans"/>
              <a:ea typeface="Fira Sans"/>
              <a:cs typeface="Fira Sans"/>
              <a:sym typeface="Fira Sans"/>
            </a:endParaRPr>
          </a:p>
        </p:txBody>
      </p:sp>
      <p:sp>
        <p:nvSpPr>
          <p:cNvPr id="1379" name="Google Shape;1379;p88"/>
          <p:cNvSpPr txBox="1"/>
          <p:nvPr>
            <p:ph idx="21" type="title"/>
          </p:nvPr>
        </p:nvSpPr>
        <p:spPr>
          <a:xfrm>
            <a:off x="527225" y="294827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380" name="Google Shape;1380;p88"/>
          <p:cNvSpPr txBox="1"/>
          <p:nvPr/>
        </p:nvSpPr>
        <p:spPr>
          <a:xfrm>
            <a:off x="609700" y="3346492"/>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All information is available in one page and there is less need of switching from page to page, less actions required and there is constant feedback of the route making it a better overview. Then later when filling in the fields, people can recall instead of remember the route, which helps reducing the cognitive load.</a:t>
            </a:r>
            <a:endParaRPr sz="1600">
              <a:solidFill>
                <a:schemeClr val="dk1"/>
              </a:solidFill>
              <a:latin typeface="Fira Sans"/>
              <a:ea typeface="Fira Sans"/>
              <a:cs typeface="Fira Sans"/>
              <a:sym typeface="Fira Sans"/>
            </a:endParaRPr>
          </a:p>
        </p:txBody>
      </p:sp>
      <p:sp>
        <p:nvSpPr>
          <p:cNvPr id="1381" name="Google Shape;1381;p88"/>
          <p:cNvSpPr txBox="1"/>
          <p:nvPr>
            <p:ph idx="21" type="title"/>
          </p:nvPr>
        </p:nvSpPr>
        <p:spPr>
          <a:xfrm>
            <a:off x="713225" y="173718"/>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Dropdown route in map</a:t>
            </a:r>
            <a:endParaRPr>
              <a:solidFill>
                <a:srgbClr val="CC0000"/>
              </a:solidFill>
            </a:endParaRPr>
          </a:p>
        </p:txBody>
      </p:sp>
      <p:sp>
        <p:nvSpPr>
          <p:cNvPr id="1382" name="Google Shape;1382;p88"/>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#10.2</a:t>
            </a:r>
            <a:endParaRPr>
              <a:solidFill>
                <a:srgbClr val="CC0000"/>
              </a:solidFill>
            </a:endParaRPr>
          </a:p>
        </p:txBody>
      </p:sp>
      <p:sp>
        <p:nvSpPr>
          <p:cNvPr id="1383" name="Google Shape;1383;p88"/>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384" name="Google Shape;1384;p88"/>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385" name="Google Shape;1385;p8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86" name="Google Shape;1386;p88"/>
          <p:cNvPicPr preferRelativeResize="0"/>
          <p:nvPr/>
        </p:nvPicPr>
        <p:blipFill>
          <a:blip r:embed="rId3">
            <a:alphaModFix/>
          </a:blip>
          <a:stretch>
            <a:fillRect/>
          </a:stretch>
        </p:blipFill>
        <p:spPr>
          <a:xfrm>
            <a:off x="6599748" y="1000575"/>
            <a:ext cx="1772250" cy="387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35"/>
          <p:cNvSpPr txBox="1"/>
          <p:nvPr>
            <p:ph idx="21" type="title"/>
          </p:nvPr>
        </p:nvSpPr>
        <p:spPr>
          <a:xfrm>
            <a:off x="713228" y="895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Komoot’s Platforms and Postures</a:t>
            </a:r>
            <a:endParaRPr/>
          </a:p>
        </p:txBody>
      </p:sp>
      <p:sp>
        <p:nvSpPr>
          <p:cNvPr id="690" name="Google Shape;690;p35"/>
          <p:cNvSpPr/>
          <p:nvPr/>
        </p:nvSpPr>
        <p:spPr>
          <a:xfrm>
            <a:off x="3372573" y="710649"/>
            <a:ext cx="2396400" cy="365700"/>
          </a:xfrm>
          <a:prstGeom prst="roundRect">
            <a:avLst>
              <a:gd fmla="val 0" name="adj"/>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Hammersmith One"/>
                <a:ea typeface="Hammersmith One"/>
                <a:cs typeface="Hammersmith One"/>
                <a:sym typeface="Hammersmith One"/>
              </a:rPr>
              <a:t>Mobile Application</a:t>
            </a:r>
            <a:endParaRPr b="1" sz="2000">
              <a:solidFill>
                <a:schemeClr val="accent1"/>
              </a:solidFill>
              <a:latin typeface="Hammersmith One"/>
              <a:ea typeface="Hammersmith One"/>
              <a:cs typeface="Hammersmith One"/>
              <a:sym typeface="Hammersmith One"/>
            </a:endParaRPr>
          </a:p>
        </p:txBody>
      </p:sp>
      <p:pic>
        <p:nvPicPr>
          <p:cNvPr id="691" name="Google Shape;691;p35"/>
          <p:cNvPicPr preferRelativeResize="0"/>
          <p:nvPr/>
        </p:nvPicPr>
        <p:blipFill>
          <a:blip r:embed="rId3">
            <a:alphaModFix/>
          </a:blip>
          <a:stretch>
            <a:fillRect/>
          </a:stretch>
        </p:blipFill>
        <p:spPr>
          <a:xfrm>
            <a:off x="208389" y="264750"/>
            <a:ext cx="1028876" cy="2227425"/>
          </a:xfrm>
          <a:prstGeom prst="rect">
            <a:avLst/>
          </a:prstGeom>
          <a:noFill/>
          <a:ln>
            <a:noFill/>
          </a:ln>
        </p:spPr>
      </p:pic>
      <p:sp>
        <p:nvSpPr>
          <p:cNvPr id="692" name="Google Shape;692;p35"/>
          <p:cNvSpPr txBox="1"/>
          <p:nvPr/>
        </p:nvSpPr>
        <p:spPr>
          <a:xfrm>
            <a:off x="658750" y="3791100"/>
            <a:ext cx="305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Fira Sans"/>
              <a:ea typeface="Fira Sans"/>
              <a:cs typeface="Fira Sans"/>
              <a:sym typeface="Fira Sans"/>
            </a:endParaRPr>
          </a:p>
        </p:txBody>
      </p:sp>
      <p:sp>
        <p:nvSpPr>
          <p:cNvPr id="693" name="Google Shape;693;p35"/>
          <p:cNvSpPr txBox="1"/>
          <p:nvPr/>
        </p:nvSpPr>
        <p:spPr>
          <a:xfrm>
            <a:off x="1532375" y="1124750"/>
            <a:ext cx="7057500" cy="39867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dk1"/>
              </a:buClr>
              <a:buSzPts val="1300"/>
              <a:buFont typeface="Fira Sans"/>
              <a:buChar char="●"/>
            </a:pPr>
            <a:r>
              <a:rPr b="1" lang="en" sz="1300">
                <a:solidFill>
                  <a:schemeClr val="dk1"/>
                </a:solidFill>
                <a:latin typeface="Fira Sans"/>
                <a:ea typeface="Fira Sans"/>
                <a:cs typeface="Fira Sans"/>
                <a:sym typeface="Fira Sans"/>
              </a:rPr>
              <a:t>Nature of Interaction: </a:t>
            </a:r>
            <a:r>
              <a:rPr lang="en" sz="1300">
                <a:solidFill>
                  <a:schemeClr val="dk1"/>
                </a:solidFill>
                <a:latin typeface="Fira Sans"/>
                <a:ea typeface="Fira Sans"/>
                <a:cs typeface="Fira Sans"/>
                <a:sym typeface="Fira Sans"/>
              </a:rPr>
              <a:t>Komoot serves as a navigation and route planning application, where users engage in specific tasks such as planning a route or navigating to a destination. These are transient activities that users typically complete relatively quickly.</a:t>
            </a:r>
            <a:endParaRPr sz="1300">
              <a:solidFill>
                <a:schemeClr val="dk1"/>
              </a:solidFill>
              <a:latin typeface="Fira Sans"/>
              <a:ea typeface="Fira Sans"/>
              <a:cs typeface="Fira Sans"/>
              <a:sym typeface="Fira Sans"/>
            </a:endParaRPr>
          </a:p>
          <a:p>
            <a:pPr indent="-311150" lvl="0" marL="457200" rtl="0" algn="just">
              <a:spcBef>
                <a:spcPts val="0"/>
              </a:spcBef>
              <a:spcAft>
                <a:spcPts val="0"/>
              </a:spcAft>
              <a:buClr>
                <a:schemeClr val="dk1"/>
              </a:buClr>
              <a:buSzPts val="1300"/>
              <a:buFont typeface="Fira Sans"/>
              <a:buChar char="●"/>
            </a:pPr>
            <a:r>
              <a:rPr b="1" lang="en" sz="1300">
                <a:solidFill>
                  <a:schemeClr val="dk1"/>
                </a:solidFill>
                <a:latin typeface="Fira Sans"/>
                <a:ea typeface="Fira Sans"/>
                <a:cs typeface="Fira Sans"/>
                <a:sym typeface="Fira Sans"/>
              </a:rPr>
              <a:t>Goal-Oriented: </a:t>
            </a:r>
            <a:r>
              <a:rPr lang="en" sz="1300">
                <a:solidFill>
                  <a:schemeClr val="dk1"/>
                </a:solidFill>
                <a:latin typeface="Fira Sans"/>
                <a:ea typeface="Fira Sans"/>
                <a:cs typeface="Fira Sans"/>
                <a:sym typeface="Fira Sans"/>
              </a:rPr>
              <a:t>Users of Komoot usually have a specific goal in mind, such as planning a hiking or biking route. Once the goal is achieved, the interaction with the app is often concluded.</a:t>
            </a:r>
            <a:endParaRPr sz="1300">
              <a:solidFill>
                <a:schemeClr val="dk1"/>
              </a:solidFill>
              <a:latin typeface="Fira Sans"/>
              <a:ea typeface="Fira Sans"/>
              <a:cs typeface="Fira Sans"/>
              <a:sym typeface="Fira Sans"/>
            </a:endParaRPr>
          </a:p>
          <a:p>
            <a:pPr indent="-311150" lvl="0" marL="457200" rtl="0" algn="just">
              <a:spcBef>
                <a:spcPts val="0"/>
              </a:spcBef>
              <a:spcAft>
                <a:spcPts val="0"/>
              </a:spcAft>
              <a:buClr>
                <a:schemeClr val="dk1"/>
              </a:buClr>
              <a:buSzPts val="1300"/>
              <a:buFont typeface="Fira Sans"/>
              <a:buChar char="●"/>
            </a:pPr>
            <a:r>
              <a:rPr b="1" lang="en" sz="1300">
                <a:solidFill>
                  <a:schemeClr val="dk1"/>
                </a:solidFill>
                <a:latin typeface="Fira Sans"/>
                <a:ea typeface="Fira Sans"/>
                <a:cs typeface="Fira Sans"/>
                <a:sym typeface="Fira Sans"/>
              </a:rPr>
              <a:t>Interface Design:</a:t>
            </a:r>
            <a:r>
              <a:rPr lang="en" sz="1300">
                <a:solidFill>
                  <a:schemeClr val="dk1"/>
                </a:solidFill>
                <a:latin typeface="Fira Sans"/>
                <a:ea typeface="Fira Sans"/>
                <a:cs typeface="Fira Sans"/>
                <a:sym typeface="Fira Sans"/>
              </a:rPr>
              <a:t> Komoot's interface is likely designed to be clear, intuitive, and focused on guiding users through the process of planning a route. The design would prioritize simplicity and efficiency for users who are on the app to accomplish a specific task.</a:t>
            </a:r>
            <a:endParaRPr sz="1300">
              <a:solidFill>
                <a:schemeClr val="dk1"/>
              </a:solidFill>
              <a:latin typeface="Fira Sans"/>
              <a:ea typeface="Fira Sans"/>
              <a:cs typeface="Fira Sans"/>
              <a:sym typeface="Fira Sans"/>
            </a:endParaRPr>
          </a:p>
          <a:p>
            <a:pPr indent="-311150" lvl="0" marL="457200" rtl="0" algn="just">
              <a:spcBef>
                <a:spcPts val="0"/>
              </a:spcBef>
              <a:spcAft>
                <a:spcPts val="0"/>
              </a:spcAft>
              <a:buClr>
                <a:schemeClr val="dk1"/>
              </a:buClr>
              <a:buSzPts val="1300"/>
              <a:buFont typeface="Fira Sans"/>
              <a:buChar char="●"/>
            </a:pPr>
            <a:r>
              <a:rPr b="1" lang="en" sz="1300">
                <a:solidFill>
                  <a:schemeClr val="dk1"/>
                </a:solidFill>
                <a:latin typeface="Fira Sans"/>
                <a:ea typeface="Fira Sans"/>
                <a:cs typeface="Fira Sans"/>
                <a:sym typeface="Fira Sans"/>
              </a:rPr>
              <a:t>Limited Controls: </a:t>
            </a:r>
            <a:r>
              <a:rPr lang="en" sz="1300">
                <a:solidFill>
                  <a:schemeClr val="dk1"/>
                </a:solidFill>
                <a:latin typeface="Fira Sans"/>
                <a:ea typeface="Fira Sans"/>
                <a:cs typeface="Fira Sans"/>
                <a:sym typeface="Fira Sans"/>
              </a:rPr>
              <a:t>The controls and options presented to users in Komoot are likely constrained to the specific functions needed for route planning and navigation, aligning with the characteristics of a transient posture.</a:t>
            </a:r>
            <a:endParaRPr sz="1300">
              <a:solidFill>
                <a:schemeClr val="dk1"/>
              </a:solidFill>
              <a:latin typeface="Fira Sans"/>
              <a:ea typeface="Fira Sans"/>
              <a:cs typeface="Fira Sans"/>
              <a:sym typeface="Fira Sans"/>
            </a:endParaRPr>
          </a:p>
          <a:p>
            <a:pPr indent="-311150" lvl="0" marL="457200" rtl="0" algn="just">
              <a:spcBef>
                <a:spcPts val="0"/>
              </a:spcBef>
              <a:spcAft>
                <a:spcPts val="0"/>
              </a:spcAft>
              <a:buClr>
                <a:schemeClr val="dk1"/>
              </a:buClr>
              <a:buSzPts val="1300"/>
              <a:buFont typeface="Fira Sans"/>
              <a:buChar char="●"/>
            </a:pPr>
            <a:r>
              <a:rPr b="1" lang="en" sz="1300">
                <a:solidFill>
                  <a:schemeClr val="dk1"/>
                </a:solidFill>
                <a:latin typeface="Fira Sans"/>
                <a:ea typeface="Fira Sans"/>
                <a:cs typeface="Fira Sans"/>
                <a:sym typeface="Fira Sans"/>
              </a:rPr>
              <a:t>User Familiarity:</a:t>
            </a:r>
            <a:r>
              <a:rPr lang="en" sz="1300">
                <a:solidFill>
                  <a:schemeClr val="dk1"/>
                </a:solidFill>
                <a:latin typeface="Fira Sans"/>
                <a:ea typeface="Fira Sans"/>
                <a:cs typeface="Fira Sans"/>
                <a:sym typeface="Fira Sans"/>
              </a:rPr>
              <a:t> While users may become familiar with the app through repeated use, the nature of each interaction remains task-specific, and users may not spend extended periods within the app.</a:t>
            </a:r>
            <a:endParaRPr sz="1300">
              <a:solidFill>
                <a:schemeClr val="dk1"/>
              </a:solidFill>
              <a:latin typeface="Fira Sans"/>
              <a:ea typeface="Fira Sans"/>
              <a:cs typeface="Fira Sans"/>
              <a:sym typeface="Fira Sans"/>
            </a:endParaRPr>
          </a:p>
          <a:p>
            <a:pPr indent="0" lvl="0" marL="0" rtl="0" algn="just">
              <a:spcBef>
                <a:spcPts val="0"/>
              </a:spcBef>
              <a:spcAft>
                <a:spcPts val="0"/>
              </a:spcAft>
              <a:buNone/>
            </a:pPr>
            <a:r>
              <a:rPr lang="en" sz="1300">
                <a:solidFill>
                  <a:schemeClr val="dk1"/>
                </a:solidFill>
                <a:latin typeface="Fira Sans"/>
                <a:ea typeface="Fira Sans"/>
                <a:cs typeface="Fira Sans"/>
                <a:sym typeface="Fira Sans"/>
              </a:rPr>
              <a:t>In summary, Komoot's primary posture appears to be transient, as users engage with the app for goal-oriented, task-specific activities related to route planning and navigation.</a:t>
            </a:r>
            <a:endParaRPr sz="1300">
              <a:solidFill>
                <a:schemeClr val="dk1"/>
              </a:solidFill>
              <a:latin typeface="Fira Sans"/>
              <a:ea typeface="Fira Sans"/>
              <a:cs typeface="Fira Sans"/>
              <a:sym typeface="Fira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89"/>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Search Bar</a:t>
            </a:r>
            <a:endParaRPr>
              <a:solidFill>
                <a:srgbClr val="CC0000"/>
              </a:solidFill>
            </a:endParaRPr>
          </a:p>
        </p:txBody>
      </p:sp>
      <p:sp>
        <p:nvSpPr>
          <p:cNvPr id="1392" name="Google Shape;1392;p89"/>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#11</a:t>
            </a:r>
            <a:endParaRPr>
              <a:solidFill>
                <a:srgbClr val="CC0000"/>
              </a:solidFill>
            </a:endParaRPr>
          </a:p>
        </p:txBody>
      </p:sp>
      <p:sp>
        <p:nvSpPr>
          <p:cNvPr id="1393" name="Google Shape;1393;p89"/>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394" name="Google Shape;1394;p89"/>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395" name="Google Shape;1395;p89"/>
          <p:cNvSpPr txBox="1"/>
          <p:nvPr/>
        </p:nvSpPr>
        <p:spPr>
          <a:xfrm>
            <a:off x="527225" y="1676500"/>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Choosing a starting point can be done by the search bar. There, information is given on certain highlights, saved places and other ways to start from a specific point.</a:t>
            </a:r>
            <a:endParaRPr sz="1600">
              <a:solidFill>
                <a:schemeClr val="dk1"/>
              </a:solidFill>
              <a:latin typeface="Fira Sans"/>
              <a:ea typeface="Fira Sans"/>
              <a:cs typeface="Fira Sans"/>
              <a:sym typeface="Fira Sans"/>
            </a:endParaRPr>
          </a:p>
        </p:txBody>
      </p:sp>
      <p:sp>
        <p:nvSpPr>
          <p:cNvPr id="1396" name="Google Shape;1396;p89"/>
          <p:cNvSpPr txBox="1"/>
          <p:nvPr>
            <p:ph idx="21" type="title"/>
          </p:nvPr>
        </p:nvSpPr>
        <p:spPr>
          <a:xfrm>
            <a:off x="527226" y="2907417"/>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397" name="Google Shape;1397;p89"/>
          <p:cNvSpPr txBox="1"/>
          <p:nvPr/>
        </p:nvSpPr>
        <p:spPr>
          <a:xfrm>
            <a:off x="527225" y="3406742"/>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Giving the user many options to find recent searches, and other special places to not being </a:t>
            </a:r>
            <a:r>
              <a:rPr lang="en" sz="1600">
                <a:solidFill>
                  <a:schemeClr val="dk1"/>
                </a:solidFill>
                <a:latin typeface="Fira Sans"/>
                <a:ea typeface="Fira Sans"/>
                <a:cs typeface="Fira Sans"/>
                <a:sym typeface="Fira Sans"/>
              </a:rPr>
              <a:t>forced</a:t>
            </a:r>
            <a:r>
              <a:rPr lang="en" sz="1600">
                <a:solidFill>
                  <a:schemeClr val="dk1"/>
                </a:solidFill>
                <a:latin typeface="Fira Sans"/>
                <a:ea typeface="Fira Sans"/>
                <a:cs typeface="Fira Sans"/>
                <a:sym typeface="Fira Sans"/>
              </a:rPr>
              <a:t> to search in one specific way or for a specific input.</a:t>
            </a:r>
            <a:endParaRPr sz="1600">
              <a:solidFill>
                <a:schemeClr val="dk1"/>
              </a:solidFill>
              <a:latin typeface="Fira Sans"/>
              <a:ea typeface="Fira Sans"/>
              <a:cs typeface="Fira Sans"/>
              <a:sym typeface="Fira Sans"/>
            </a:endParaRPr>
          </a:p>
        </p:txBody>
      </p:sp>
      <p:sp>
        <p:nvSpPr>
          <p:cNvPr id="1398" name="Google Shape;1398;p89"/>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399" name="Google Shape;1399;p89"/>
          <p:cNvPicPr preferRelativeResize="0"/>
          <p:nvPr/>
        </p:nvPicPr>
        <p:blipFill rotWithShape="1">
          <a:blip r:embed="rId3">
            <a:alphaModFix/>
          </a:blip>
          <a:srcRect b="0" l="0" r="0" t="0"/>
          <a:stretch/>
        </p:blipFill>
        <p:spPr>
          <a:xfrm>
            <a:off x="6529725" y="684775"/>
            <a:ext cx="1850761" cy="40950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90"/>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405" name="Google Shape;1405;p90"/>
          <p:cNvSpPr txBox="1"/>
          <p:nvPr/>
        </p:nvSpPr>
        <p:spPr>
          <a:xfrm>
            <a:off x="527225" y="1596725"/>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Horizontal scrolling where the user can choose certain places such as pre-selected places (home), or other saved places. Delete waypoint is deleted as this embodies another action than the other three (use location, choose on map or saved places)</a:t>
            </a:r>
            <a:endParaRPr sz="1600">
              <a:solidFill>
                <a:schemeClr val="dk1"/>
              </a:solidFill>
              <a:latin typeface="Fira Sans"/>
              <a:ea typeface="Fira Sans"/>
              <a:cs typeface="Fira Sans"/>
              <a:sym typeface="Fira Sans"/>
            </a:endParaRPr>
          </a:p>
        </p:txBody>
      </p:sp>
      <p:sp>
        <p:nvSpPr>
          <p:cNvPr id="1406" name="Google Shape;1406;p90"/>
          <p:cNvSpPr txBox="1"/>
          <p:nvPr>
            <p:ph idx="21" type="title"/>
          </p:nvPr>
        </p:nvSpPr>
        <p:spPr>
          <a:xfrm>
            <a:off x="527225" y="294827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407" name="Google Shape;1407;p90"/>
          <p:cNvSpPr txBox="1"/>
          <p:nvPr/>
        </p:nvSpPr>
        <p:spPr>
          <a:xfrm>
            <a:off x="609700" y="334649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Without taking much space, users can access the different options easily. Also they can distinguish the different types of actions, whereas Use Current Location is something else than selecting one of the saved places.</a:t>
            </a:r>
            <a:endParaRPr sz="1600">
              <a:solidFill>
                <a:schemeClr val="dk1"/>
              </a:solidFill>
              <a:latin typeface="Fira Sans"/>
              <a:ea typeface="Fira Sans"/>
              <a:cs typeface="Fira Sans"/>
              <a:sym typeface="Fira Sans"/>
            </a:endParaRPr>
          </a:p>
        </p:txBody>
      </p:sp>
      <p:sp>
        <p:nvSpPr>
          <p:cNvPr id="1408" name="Google Shape;1408;p90"/>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Horizontal scrolling</a:t>
            </a:r>
            <a:endParaRPr>
              <a:solidFill>
                <a:srgbClr val="CC0000"/>
              </a:solidFill>
            </a:endParaRPr>
          </a:p>
        </p:txBody>
      </p:sp>
      <p:sp>
        <p:nvSpPr>
          <p:cNvPr id="1409" name="Google Shape;1409;p90"/>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#11.1</a:t>
            </a:r>
            <a:endParaRPr>
              <a:solidFill>
                <a:srgbClr val="CC0000"/>
              </a:solidFill>
            </a:endParaRPr>
          </a:p>
        </p:txBody>
      </p:sp>
      <p:sp>
        <p:nvSpPr>
          <p:cNvPr id="1410" name="Google Shape;1410;p90"/>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411" name="Google Shape;1411;p90"/>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412" name="Google Shape;1412;p9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13" name="Google Shape;1413;p90"/>
          <p:cNvPicPr preferRelativeResize="0"/>
          <p:nvPr/>
        </p:nvPicPr>
        <p:blipFill rotWithShape="1">
          <a:blip r:embed="rId3">
            <a:alphaModFix/>
          </a:blip>
          <a:srcRect b="0" l="347" r="357" t="0"/>
          <a:stretch/>
        </p:blipFill>
        <p:spPr>
          <a:xfrm>
            <a:off x="6599748" y="1000575"/>
            <a:ext cx="1772250" cy="38700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91"/>
          <p:cNvSpPr txBox="1"/>
          <p:nvPr>
            <p:ph idx="21" type="title"/>
          </p:nvPr>
        </p:nvSpPr>
        <p:spPr>
          <a:xfrm>
            <a:off x="441601" y="1057400"/>
            <a:ext cx="2187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419" name="Google Shape;1419;p91"/>
          <p:cNvSpPr txBox="1"/>
          <p:nvPr/>
        </p:nvSpPr>
        <p:spPr>
          <a:xfrm>
            <a:off x="441600" y="1573922"/>
            <a:ext cx="5030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Putting the “places on map” in order by Hierarchy, in this case most used or most popular by the users.</a:t>
            </a:r>
            <a:endParaRPr sz="1600">
              <a:solidFill>
                <a:schemeClr val="dk1"/>
              </a:solidFill>
              <a:latin typeface="Fira Sans"/>
              <a:ea typeface="Fira Sans"/>
              <a:cs typeface="Fira Sans"/>
              <a:sym typeface="Fira Sans"/>
            </a:endParaRPr>
          </a:p>
        </p:txBody>
      </p:sp>
      <p:sp>
        <p:nvSpPr>
          <p:cNvPr id="1420" name="Google Shape;1420;p91"/>
          <p:cNvSpPr txBox="1"/>
          <p:nvPr>
            <p:ph idx="21" type="title"/>
          </p:nvPr>
        </p:nvSpPr>
        <p:spPr>
          <a:xfrm>
            <a:off x="384650" y="2665650"/>
            <a:ext cx="3228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421" name="Google Shape;1421;p91"/>
          <p:cNvSpPr txBox="1"/>
          <p:nvPr/>
        </p:nvSpPr>
        <p:spPr>
          <a:xfrm>
            <a:off x="384662" y="3199631"/>
            <a:ext cx="5030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Assign value or weight to the information; usually on a scale from larger to smaller. This way most people can find the places they want to find the fastest as they are more likely to use these certain locations. </a:t>
            </a:r>
            <a:endParaRPr sz="1600">
              <a:solidFill>
                <a:schemeClr val="dk1"/>
              </a:solidFill>
              <a:latin typeface="Fira Sans"/>
              <a:ea typeface="Fira Sans"/>
              <a:cs typeface="Fira Sans"/>
              <a:sym typeface="Fira Sans"/>
            </a:endParaRPr>
          </a:p>
        </p:txBody>
      </p:sp>
      <p:sp>
        <p:nvSpPr>
          <p:cNvPr id="1422" name="Google Shape;1422;p91"/>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Highlights LATCH</a:t>
            </a:r>
            <a:endParaRPr>
              <a:solidFill>
                <a:srgbClr val="CC0000"/>
              </a:solidFill>
            </a:endParaRPr>
          </a:p>
        </p:txBody>
      </p:sp>
      <p:sp>
        <p:nvSpPr>
          <p:cNvPr id="1423" name="Google Shape;1423;p91"/>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#11.2</a:t>
            </a:r>
            <a:endParaRPr>
              <a:solidFill>
                <a:srgbClr val="CC0000"/>
              </a:solidFill>
            </a:endParaRPr>
          </a:p>
        </p:txBody>
      </p:sp>
      <p:sp>
        <p:nvSpPr>
          <p:cNvPr id="1424" name="Google Shape;1424;p91"/>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425" name="Google Shape;1425;p9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26" name="Google Shape;1426;p91"/>
          <p:cNvPicPr preferRelativeResize="0"/>
          <p:nvPr/>
        </p:nvPicPr>
        <p:blipFill>
          <a:blip r:embed="rId3">
            <a:alphaModFix/>
          </a:blip>
          <a:stretch>
            <a:fillRect/>
          </a:stretch>
        </p:blipFill>
        <p:spPr>
          <a:xfrm>
            <a:off x="7571875" y="997485"/>
            <a:ext cx="1454326" cy="3148524"/>
          </a:xfrm>
          <a:prstGeom prst="rect">
            <a:avLst/>
          </a:prstGeom>
          <a:noFill/>
          <a:ln>
            <a:noFill/>
          </a:ln>
        </p:spPr>
      </p:pic>
      <p:pic>
        <p:nvPicPr>
          <p:cNvPr id="1427" name="Google Shape;1427;p91"/>
          <p:cNvPicPr preferRelativeResize="0"/>
          <p:nvPr/>
        </p:nvPicPr>
        <p:blipFill rotWithShape="1">
          <a:blip r:embed="rId4">
            <a:alphaModFix/>
          </a:blip>
          <a:srcRect b="0" l="0" r="0" t="52296"/>
          <a:stretch/>
        </p:blipFill>
        <p:spPr>
          <a:xfrm>
            <a:off x="5490025" y="2142799"/>
            <a:ext cx="1801600" cy="1860598"/>
          </a:xfrm>
          <a:prstGeom prst="rect">
            <a:avLst/>
          </a:prstGeom>
          <a:noFill/>
          <a:ln>
            <a:noFill/>
          </a:ln>
        </p:spPr>
      </p:pic>
      <p:cxnSp>
        <p:nvCxnSpPr>
          <p:cNvPr id="1428" name="Google Shape;1428;p91"/>
          <p:cNvCxnSpPr>
            <a:stCxn id="1427" idx="3"/>
          </p:cNvCxnSpPr>
          <p:nvPr/>
        </p:nvCxnSpPr>
        <p:spPr>
          <a:xfrm>
            <a:off x="7291625" y="3073098"/>
            <a:ext cx="248700" cy="209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92"/>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434" name="Google Shape;1434;p92"/>
          <p:cNvSpPr txBox="1"/>
          <p:nvPr/>
        </p:nvSpPr>
        <p:spPr>
          <a:xfrm>
            <a:off x="527225" y="1596725"/>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Providing help by an i-button and while pressed giving more information about the recent searches and what the user can do or control them.</a:t>
            </a:r>
            <a:endParaRPr sz="1600">
              <a:solidFill>
                <a:schemeClr val="dk1"/>
              </a:solidFill>
              <a:latin typeface="Fira Sans"/>
              <a:ea typeface="Fira Sans"/>
              <a:cs typeface="Fira Sans"/>
              <a:sym typeface="Fira Sans"/>
            </a:endParaRPr>
          </a:p>
        </p:txBody>
      </p:sp>
      <p:sp>
        <p:nvSpPr>
          <p:cNvPr id="1435" name="Google Shape;1435;p92"/>
          <p:cNvSpPr txBox="1"/>
          <p:nvPr>
            <p:ph idx="21" type="title"/>
          </p:nvPr>
        </p:nvSpPr>
        <p:spPr>
          <a:xfrm>
            <a:off x="527225" y="294827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436" name="Google Shape;1436;p92"/>
          <p:cNvSpPr txBox="1"/>
          <p:nvPr/>
        </p:nvSpPr>
        <p:spPr>
          <a:xfrm>
            <a:off x="609700" y="3346492"/>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"i button" might serve as an educational tooltip, providing users with guidance on how to utilize and benefit from the recent searches feature effectively.</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It could offer users more control over their search history and privacy settings, allowing them to view or manage the information associated with their recent searches.</a:t>
            </a:r>
            <a:endParaRPr sz="1600">
              <a:solidFill>
                <a:schemeClr val="dk1"/>
              </a:solidFill>
              <a:latin typeface="Fira Sans"/>
              <a:ea typeface="Fira Sans"/>
              <a:cs typeface="Fira Sans"/>
              <a:sym typeface="Fira Sans"/>
            </a:endParaRPr>
          </a:p>
        </p:txBody>
      </p:sp>
      <p:sp>
        <p:nvSpPr>
          <p:cNvPr id="1437" name="Google Shape;1437;p92"/>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Informative Tooltip</a:t>
            </a:r>
            <a:endParaRPr>
              <a:solidFill>
                <a:srgbClr val="CC0000"/>
              </a:solidFill>
            </a:endParaRPr>
          </a:p>
        </p:txBody>
      </p:sp>
      <p:sp>
        <p:nvSpPr>
          <p:cNvPr id="1438" name="Google Shape;1438;p92"/>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#11.3</a:t>
            </a:r>
            <a:endParaRPr>
              <a:solidFill>
                <a:srgbClr val="CC0000"/>
              </a:solidFill>
            </a:endParaRPr>
          </a:p>
        </p:txBody>
      </p:sp>
      <p:sp>
        <p:nvSpPr>
          <p:cNvPr id="1439" name="Google Shape;1439;p92"/>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440" name="Google Shape;1440;p92"/>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441" name="Google Shape;1441;p9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42" name="Google Shape;1442;p92"/>
          <p:cNvPicPr preferRelativeResize="0"/>
          <p:nvPr/>
        </p:nvPicPr>
        <p:blipFill rotWithShape="1">
          <a:blip r:embed="rId3">
            <a:alphaModFix/>
          </a:blip>
          <a:srcRect b="0" l="327" r="337" t="0"/>
          <a:stretch/>
        </p:blipFill>
        <p:spPr>
          <a:xfrm>
            <a:off x="6599748" y="1000575"/>
            <a:ext cx="1772250" cy="38700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93"/>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448" name="Google Shape;1448;p93"/>
          <p:cNvSpPr txBox="1"/>
          <p:nvPr/>
        </p:nvSpPr>
        <p:spPr>
          <a:xfrm>
            <a:off x="527225" y="1596725"/>
            <a:ext cx="441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Putting the search outcome in order by Location, from closest to you to further away.</a:t>
            </a:r>
            <a:endParaRPr sz="1600">
              <a:solidFill>
                <a:schemeClr val="dk1"/>
              </a:solidFill>
              <a:latin typeface="Fira Sans"/>
              <a:ea typeface="Fira Sans"/>
              <a:cs typeface="Fira Sans"/>
              <a:sym typeface="Fira Sans"/>
            </a:endParaRPr>
          </a:p>
        </p:txBody>
      </p:sp>
      <p:sp>
        <p:nvSpPr>
          <p:cNvPr id="1449" name="Google Shape;1449;p93"/>
          <p:cNvSpPr txBox="1"/>
          <p:nvPr>
            <p:ph idx="21" type="title"/>
          </p:nvPr>
        </p:nvSpPr>
        <p:spPr>
          <a:xfrm>
            <a:off x="527225" y="294827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450" name="Google Shape;1450;p93"/>
          <p:cNvSpPr txBox="1"/>
          <p:nvPr/>
        </p:nvSpPr>
        <p:spPr>
          <a:xfrm>
            <a:off x="609700" y="3346500"/>
            <a:ext cx="4416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Assign value or weight to the information; usually on a scale from larger to smaller. This way most people can find the places they want to find the fastest as they are more likely to use the locations nearer by.</a:t>
            </a:r>
            <a:endParaRPr sz="1600">
              <a:solidFill>
                <a:schemeClr val="dk1"/>
              </a:solidFill>
              <a:latin typeface="Fira Sans"/>
              <a:ea typeface="Fira Sans"/>
              <a:cs typeface="Fira Sans"/>
              <a:sym typeface="Fira Sans"/>
            </a:endParaRPr>
          </a:p>
        </p:txBody>
      </p:sp>
      <p:sp>
        <p:nvSpPr>
          <p:cNvPr id="1451" name="Google Shape;1451;p93"/>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Search LATCH</a:t>
            </a:r>
            <a:endParaRPr>
              <a:solidFill>
                <a:srgbClr val="CC0000"/>
              </a:solidFill>
            </a:endParaRPr>
          </a:p>
        </p:txBody>
      </p:sp>
      <p:sp>
        <p:nvSpPr>
          <p:cNvPr id="1452" name="Google Shape;1452;p93"/>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#11.4</a:t>
            </a:r>
            <a:endParaRPr>
              <a:solidFill>
                <a:srgbClr val="CC0000"/>
              </a:solidFill>
            </a:endParaRPr>
          </a:p>
        </p:txBody>
      </p:sp>
      <p:sp>
        <p:nvSpPr>
          <p:cNvPr id="1453" name="Google Shape;1453;p93"/>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454" name="Google Shape;1454;p93"/>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455" name="Google Shape;1455;p9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56" name="Google Shape;1456;p93"/>
          <p:cNvPicPr preferRelativeResize="0"/>
          <p:nvPr/>
        </p:nvPicPr>
        <p:blipFill>
          <a:blip r:embed="rId3">
            <a:alphaModFix/>
          </a:blip>
          <a:stretch>
            <a:fillRect/>
          </a:stretch>
        </p:blipFill>
        <p:spPr>
          <a:xfrm>
            <a:off x="5103373" y="932024"/>
            <a:ext cx="1514175" cy="3279466"/>
          </a:xfrm>
          <a:prstGeom prst="rect">
            <a:avLst/>
          </a:prstGeom>
          <a:noFill/>
          <a:ln>
            <a:noFill/>
          </a:ln>
        </p:spPr>
      </p:pic>
      <p:cxnSp>
        <p:nvCxnSpPr>
          <p:cNvPr id="1457" name="Google Shape;1457;p93"/>
          <p:cNvCxnSpPr>
            <a:stCxn id="1456" idx="3"/>
          </p:cNvCxnSpPr>
          <p:nvPr/>
        </p:nvCxnSpPr>
        <p:spPr>
          <a:xfrm>
            <a:off x="6617547" y="2571757"/>
            <a:ext cx="530700" cy="27600"/>
          </a:xfrm>
          <a:prstGeom prst="straightConnector1">
            <a:avLst/>
          </a:prstGeom>
          <a:noFill/>
          <a:ln cap="flat" cmpd="sng" w="28575">
            <a:solidFill>
              <a:schemeClr val="dk2"/>
            </a:solidFill>
            <a:prstDash val="solid"/>
            <a:round/>
            <a:headEnd len="med" w="med" type="none"/>
            <a:tailEnd len="med" w="med" type="triangle"/>
          </a:ln>
        </p:spPr>
      </p:cxnSp>
      <p:pic>
        <p:nvPicPr>
          <p:cNvPr id="1458" name="Google Shape;1458;p93"/>
          <p:cNvPicPr preferRelativeResize="0"/>
          <p:nvPr/>
        </p:nvPicPr>
        <p:blipFill rotWithShape="1">
          <a:blip r:embed="rId4">
            <a:alphaModFix/>
          </a:blip>
          <a:srcRect b="50317" l="0" r="0" t="0"/>
          <a:stretch/>
        </p:blipFill>
        <p:spPr>
          <a:xfrm>
            <a:off x="7126500" y="923129"/>
            <a:ext cx="2017501" cy="216999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94"/>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Search on Map</a:t>
            </a:r>
            <a:endParaRPr>
              <a:solidFill>
                <a:srgbClr val="CC0000"/>
              </a:solidFill>
            </a:endParaRPr>
          </a:p>
        </p:txBody>
      </p:sp>
      <p:sp>
        <p:nvSpPr>
          <p:cNvPr id="1464" name="Google Shape;1464;p94"/>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#12</a:t>
            </a:r>
            <a:endParaRPr>
              <a:solidFill>
                <a:srgbClr val="CC0000"/>
              </a:solidFill>
            </a:endParaRPr>
          </a:p>
        </p:txBody>
      </p:sp>
      <p:sp>
        <p:nvSpPr>
          <p:cNvPr id="1465" name="Google Shape;1465;p94"/>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466" name="Google Shape;1466;p94"/>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467" name="Google Shape;1467;p94"/>
          <p:cNvSpPr txBox="1"/>
          <p:nvPr/>
        </p:nvSpPr>
        <p:spPr>
          <a:xfrm>
            <a:off x="527225" y="1676500"/>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Choosing a starting point can be done by actions applied on the map. A certain point/highlight can be selected after which the user can put this as start or end point. Only after a start and end point, the user can edit the route.</a:t>
            </a:r>
            <a:endParaRPr sz="1600">
              <a:solidFill>
                <a:schemeClr val="dk1"/>
              </a:solidFill>
              <a:latin typeface="Fira Sans"/>
              <a:ea typeface="Fira Sans"/>
              <a:cs typeface="Fira Sans"/>
              <a:sym typeface="Fira Sans"/>
            </a:endParaRPr>
          </a:p>
        </p:txBody>
      </p:sp>
      <p:sp>
        <p:nvSpPr>
          <p:cNvPr id="1468" name="Google Shape;1468;p94"/>
          <p:cNvSpPr txBox="1"/>
          <p:nvPr>
            <p:ph idx="21" type="title"/>
          </p:nvPr>
        </p:nvSpPr>
        <p:spPr>
          <a:xfrm>
            <a:off x="527226" y="2907417"/>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469" name="Google Shape;1469;p94"/>
          <p:cNvSpPr txBox="1"/>
          <p:nvPr/>
        </p:nvSpPr>
        <p:spPr>
          <a:xfrm>
            <a:off x="527225" y="3406742"/>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original microinteraction enables the user to create a route in a more visual way and each point can be edited into a start and end point. </a:t>
            </a:r>
            <a:endParaRPr sz="1600">
              <a:solidFill>
                <a:schemeClr val="dk1"/>
              </a:solidFill>
              <a:latin typeface="Fira Sans"/>
              <a:ea typeface="Fira Sans"/>
              <a:cs typeface="Fira Sans"/>
              <a:sym typeface="Fira Sans"/>
            </a:endParaRPr>
          </a:p>
        </p:txBody>
      </p:sp>
      <p:sp>
        <p:nvSpPr>
          <p:cNvPr id="1470" name="Google Shape;1470;p94"/>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471" name="Google Shape;1471;p94"/>
          <p:cNvPicPr preferRelativeResize="0"/>
          <p:nvPr/>
        </p:nvPicPr>
        <p:blipFill rotWithShape="1">
          <a:blip r:embed="rId3">
            <a:alphaModFix/>
          </a:blip>
          <a:srcRect b="0" l="6559" r="6559" t="0"/>
          <a:stretch/>
        </p:blipFill>
        <p:spPr>
          <a:xfrm>
            <a:off x="6529725" y="684775"/>
            <a:ext cx="1850761" cy="40950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95"/>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477" name="Google Shape;1477;p95"/>
          <p:cNvSpPr txBox="1"/>
          <p:nvPr/>
        </p:nvSpPr>
        <p:spPr>
          <a:xfrm>
            <a:off x="527225" y="1596725"/>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Important places that are available in the list section, should als be available in the map such. This is achieved by horizontal scrolling, comparable to google maps.</a:t>
            </a:r>
            <a:endParaRPr sz="1600">
              <a:solidFill>
                <a:schemeClr val="dk1"/>
              </a:solidFill>
              <a:latin typeface="Fira Sans"/>
              <a:ea typeface="Fira Sans"/>
              <a:cs typeface="Fira Sans"/>
              <a:sym typeface="Fira Sans"/>
            </a:endParaRPr>
          </a:p>
        </p:txBody>
      </p:sp>
      <p:sp>
        <p:nvSpPr>
          <p:cNvPr id="1478" name="Google Shape;1478;p95"/>
          <p:cNvSpPr txBox="1"/>
          <p:nvPr>
            <p:ph idx="21" type="title"/>
          </p:nvPr>
        </p:nvSpPr>
        <p:spPr>
          <a:xfrm>
            <a:off x="527225" y="294827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479" name="Google Shape;1479;p95"/>
          <p:cNvSpPr txBox="1"/>
          <p:nvPr/>
        </p:nvSpPr>
        <p:spPr>
          <a:xfrm>
            <a:off x="527225" y="3370417"/>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Users now don’t have to navigate from one page to the other, making it more efficient and more accessible to find the places they need. </a:t>
            </a:r>
            <a:endParaRPr sz="1600">
              <a:solidFill>
                <a:schemeClr val="dk1"/>
              </a:solidFill>
              <a:latin typeface="Fira Sans"/>
              <a:ea typeface="Fira Sans"/>
              <a:cs typeface="Fira Sans"/>
              <a:sym typeface="Fira Sans"/>
            </a:endParaRPr>
          </a:p>
        </p:txBody>
      </p:sp>
      <p:sp>
        <p:nvSpPr>
          <p:cNvPr id="1480" name="Google Shape;1480;p95"/>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Special places Horizontal bar</a:t>
            </a:r>
            <a:endParaRPr>
              <a:solidFill>
                <a:srgbClr val="CC0000"/>
              </a:solidFill>
            </a:endParaRPr>
          </a:p>
        </p:txBody>
      </p:sp>
      <p:sp>
        <p:nvSpPr>
          <p:cNvPr id="1481" name="Google Shape;1481;p95"/>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#12.1</a:t>
            </a:r>
            <a:endParaRPr>
              <a:solidFill>
                <a:srgbClr val="CC0000"/>
              </a:solidFill>
            </a:endParaRPr>
          </a:p>
        </p:txBody>
      </p:sp>
      <p:sp>
        <p:nvSpPr>
          <p:cNvPr id="1482" name="Google Shape;1482;p95"/>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483" name="Google Shape;1483;p95"/>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484" name="Google Shape;1484;p9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85" name="Google Shape;1485;p95"/>
          <p:cNvPicPr preferRelativeResize="0"/>
          <p:nvPr/>
        </p:nvPicPr>
        <p:blipFill rotWithShape="1">
          <a:blip r:embed="rId3">
            <a:alphaModFix/>
          </a:blip>
          <a:srcRect b="1361" l="0" r="0" t="1361"/>
          <a:stretch/>
        </p:blipFill>
        <p:spPr>
          <a:xfrm>
            <a:off x="6599748" y="1000575"/>
            <a:ext cx="1772249" cy="387002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96"/>
          <p:cNvSpPr txBox="1"/>
          <p:nvPr>
            <p:ph idx="21" type="title"/>
          </p:nvPr>
        </p:nvSpPr>
        <p:spPr>
          <a:xfrm>
            <a:off x="441601" y="1133600"/>
            <a:ext cx="2187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491" name="Google Shape;1491;p96"/>
          <p:cNvSpPr txBox="1"/>
          <p:nvPr/>
        </p:nvSpPr>
        <p:spPr>
          <a:xfrm>
            <a:off x="441600" y="1650122"/>
            <a:ext cx="5030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Putting the “places on map” in order by Hierarchy, in this case most used or most popular by the users.</a:t>
            </a:r>
            <a:endParaRPr sz="1600">
              <a:solidFill>
                <a:schemeClr val="dk1"/>
              </a:solidFill>
              <a:latin typeface="Fira Sans"/>
              <a:ea typeface="Fira Sans"/>
              <a:cs typeface="Fira Sans"/>
              <a:sym typeface="Fira Sans"/>
            </a:endParaRPr>
          </a:p>
        </p:txBody>
      </p:sp>
      <p:sp>
        <p:nvSpPr>
          <p:cNvPr id="1492" name="Google Shape;1492;p96"/>
          <p:cNvSpPr txBox="1"/>
          <p:nvPr>
            <p:ph idx="21" type="title"/>
          </p:nvPr>
        </p:nvSpPr>
        <p:spPr>
          <a:xfrm>
            <a:off x="384650" y="2665650"/>
            <a:ext cx="3228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493" name="Google Shape;1493;p96"/>
          <p:cNvSpPr txBox="1"/>
          <p:nvPr/>
        </p:nvSpPr>
        <p:spPr>
          <a:xfrm>
            <a:off x="384662" y="3199631"/>
            <a:ext cx="5030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Assign value or weight to the information; usually on a scale from larger to smaller. This way most people can find the places they want to find the fastest as they are more likely to use these certain locations. </a:t>
            </a:r>
            <a:endParaRPr sz="1600">
              <a:solidFill>
                <a:schemeClr val="dk1"/>
              </a:solidFill>
              <a:latin typeface="Fira Sans"/>
              <a:ea typeface="Fira Sans"/>
              <a:cs typeface="Fira Sans"/>
              <a:sym typeface="Fira Sans"/>
            </a:endParaRPr>
          </a:p>
        </p:txBody>
      </p:sp>
      <p:sp>
        <p:nvSpPr>
          <p:cNvPr id="1494" name="Google Shape;1494;p96"/>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LATCH - Hierarchical</a:t>
            </a:r>
            <a:endParaRPr>
              <a:solidFill>
                <a:srgbClr val="CC0000"/>
              </a:solidFill>
            </a:endParaRPr>
          </a:p>
        </p:txBody>
      </p:sp>
      <p:sp>
        <p:nvSpPr>
          <p:cNvPr id="1495" name="Google Shape;1495;p96"/>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#12.1b</a:t>
            </a:r>
            <a:endParaRPr>
              <a:solidFill>
                <a:srgbClr val="CC0000"/>
              </a:solidFill>
            </a:endParaRPr>
          </a:p>
        </p:txBody>
      </p:sp>
      <p:sp>
        <p:nvSpPr>
          <p:cNvPr id="1496" name="Google Shape;1496;p96"/>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497" name="Google Shape;1497;p96"/>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498" name="Google Shape;1498;p9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99" name="Google Shape;1499;p96"/>
          <p:cNvPicPr preferRelativeResize="0"/>
          <p:nvPr/>
        </p:nvPicPr>
        <p:blipFill rotWithShape="1">
          <a:blip r:embed="rId3">
            <a:alphaModFix/>
          </a:blip>
          <a:srcRect b="0" l="0" r="0" t="0"/>
          <a:stretch/>
        </p:blipFill>
        <p:spPr>
          <a:xfrm>
            <a:off x="6416950" y="746425"/>
            <a:ext cx="1852601" cy="401077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97"/>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505" name="Google Shape;1505;p97"/>
          <p:cNvSpPr txBox="1"/>
          <p:nvPr/>
        </p:nvSpPr>
        <p:spPr>
          <a:xfrm>
            <a:off x="527225" y="1596725"/>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Showing popular places by the Komoot community. By hovering over makes the star bigger, and when clicking, the user can add the point as start or end of their route.</a:t>
            </a:r>
            <a:endParaRPr sz="1600">
              <a:solidFill>
                <a:schemeClr val="dk1"/>
              </a:solidFill>
              <a:latin typeface="Fira Sans"/>
              <a:ea typeface="Fira Sans"/>
              <a:cs typeface="Fira Sans"/>
              <a:sym typeface="Fira Sans"/>
            </a:endParaRPr>
          </a:p>
        </p:txBody>
      </p:sp>
      <p:sp>
        <p:nvSpPr>
          <p:cNvPr id="1506" name="Google Shape;1506;p97"/>
          <p:cNvSpPr txBox="1"/>
          <p:nvPr>
            <p:ph idx="21" type="title"/>
          </p:nvPr>
        </p:nvSpPr>
        <p:spPr>
          <a:xfrm>
            <a:off x="527225" y="294827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507" name="Google Shape;1507;p97"/>
          <p:cNvSpPr txBox="1"/>
          <p:nvPr/>
        </p:nvSpPr>
        <p:spPr>
          <a:xfrm>
            <a:off x="609700" y="334649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This can make it easier especially for “on-the-go” users to make easy decisions on where to start their route, because other activity Komoot users have mentioned this as one of their most favorite highlights. </a:t>
            </a:r>
            <a:endParaRPr sz="1600">
              <a:solidFill>
                <a:schemeClr val="dk1"/>
              </a:solidFill>
              <a:latin typeface="Fira Sans"/>
              <a:ea typeface="Fira Sans"/>
              <a:cs typeface="Fira Sans"/>
              <a:sym typeface="Fira Sans"/>
            </a:endParaRPr>
          </a:p>
        </p:txBody>
      </p:sp>
      <p:sp>
        <p:nvSpPr>
          <p:cNvPr id="1508" name="Google Shape;1508;p97"/>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Visual Click-responsive Highlight</a:t>
            </a:r>
            <a:endParaRPr>
              <a:solidFill>
                <a:srgbClr val="CC0000"/>
              </a:solidFill>
            </a:endParaRPr>
          </a:p>
        </p:txBody>
      </p:sp>
      <p:sp>
        <p:nvSpPr>
          <p:cNvPr id="1509" name="Google Shape;1509;p97"/>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#12.2</a:t>
            </a:r>
            <a:endParaRPr>
              <a:solidFill>
                <a:srgbClr val="CC0000"/>
              </a:solidFill>
            </a:endParaRPr>
          </a:p>
        </p:txBody>
      </p:sp>
      <p:sp>
        <p:nvSpPr>
          <p:cNvPr id="1510" name="Google Shape;1510;p97"/>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511" name="Google Shape;1511;p97"/>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512" name="Google Shape;1512;p9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13" name="Google Shape;1513;p97"/>
          <p:cNvPicPr preferRelativeResize="0"/>
          <p:nvPr/>
        </p:nvPicPr>
        <p:blipFill rotWithShape="1">
          <a:blip r:embed="rId3">
            <a:alphaModFix/>
          </a:blip>
          <a:srcRect b="0" l="228" r="238" t="0"/>
          <a:stretch/>
        </p:blipFill>
        <p:spPr>
          <a:xfrm>
            <a:off x="6599748" y="1000575"/>
            <a:ext cx="1772250" cy="38700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98"/>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Manipulate existing route</a:t>
            </a:r>
            <a:endParaRPr>
              <a:solidFill>
                <a:srgbClr val="CC0000"/>
              </a:solidFill>
            </a:endParaRPr>
          </a:p>
        </p:txBody>
      </p:sp>
      <p:sp>
        <p:nvSpPr>
          <p:cNvPr id="1519" name="Google Shape;1519;p98"/>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#13</a:t>
            </a:r>
            <a:endParaRPr>
              <a:solidFill>
                <a:srgbClr val="CC0000"/>
              </a:solidFill>
            </a:endParaRPr>
          </a:p>
        </p:txBody>
      </p:sp>
      <p:sp>
        <p:nvSpPr>
          <p:cNvPr id="1520" name="Google Shape;1520;p98"/>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521" name="Google Shape;1521;p98"/>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522" name="Google Shape;1522;p98"/>
          <p:cNvSpPr txBox="1"/>
          <p:nvPr/>
        </p:nvSpPr>
        <p:spPr>
          <a:xfrm>
            <a:off x="527225" y="1676500"/>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By pressing the the option button at the right in the corner, five options to manipulate the existing route exist, using a dropdown menu with bottom sheet overlay menu. The option are: Adjust a route, Reverse Direction, See full Profile, Save and Send, and Scrap Route shown in red letters.</a:t>
            </a:r>
            <a:endParaRPr sz="1600">
              <a:solidFill>
                <a:schemeClr val="dk1"/>
              </a:solidFill>
              <a:latin typeface="Fira Sans"/>
              <a:ea typeface="Fira Sans"/>
              <a:cs typeface="Fira Sans"/>
              <a:sym typeface="Fira Sans"/>
            </a:endParaRPr>
          </a:p>
        </p:txBody>
      </p:sp>
      <p:sp>
        <p:nvSpPr>
          <p:cNvPr id="1523" name="Google Shape;1523;p98"/>
          <p:cNvSpPr txBox="1"/>
          <p:nvPr>
            <p:ph idx="21" type="title"/>
          </p:nvPr>
        </p:nvSpPr>
        <p:spPr>
          <a:xfrm>
            <a:off x="527226" y="3338792"/>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524" name="Google Shape;1524;p98"/>
          <p:cNvSpPr txBox="1"/>
          <p:nvPr/>
        </p:nvSpPr>
        <p:spPr>
          <a:xfrm>
            <a:off x="527225" y="3838117"/>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Using this microinteraction enables the user to have a full map screen, thus taking up less space. All actions have to do with the existing route, however they are different types of actions.</a:t>
            </a:r>
            <a:endParaRPr sz="1600">
              <a:solidFill>
                <a:schemeClr val="dk1"/>
              </a:solidFill>
              <a:latin typeface="Fira Sans"/>
              <a:ea typeface="Fira Sans"/>
              <a:cs typeface="Fira Sans"/>
              <a:sym typeface="Fira Sans"/>
            </a:endParaRPr>
          </a:p>
        </p:txBody>
      </p:sp>
      <p:sp>
        <p:nvSpPr>
          <p:cNvPr id="1525" name="Google Shape;1525;p98"/>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526" name="Google Shape;1526;p98"/>
          <p:cNvPicPr preferRelativeResize="0"/>
          <p:nvPr/>
        </p:nvPicPr>
        <p:blipFill rotWithShape="1">
          <a:blip r:embed="rId3">
            <a:alphaModFix/>
          </a:blip>
          <a:srcRect b="0" l="0" r="0" t="0"/>
          <a:stretch/>
        </p:blipFill>
        <p:spPr>
          <a:xfrm>
            <a:off x="6529725" y="684775"/>
            <a:ext cx="1850761" cy="4095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6"/>
          <p:cNvSpPr txBox="1"/>
          <p:nvPr>
            <p:ph idx="21" type="title"/>
          </p:nvPr>
        </p:nvSpPr>
        <p:spPr>
          <a:xfrm>
            <a:off x="1428903" y="10077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Komoot’s Platforms and Postures</a:t>
            </a:r>
            <a:endParaRPr/>
          </a:p>
        </p:txBody>
      </p:sp>
      <p:sp>
        <p:nvSpPr>
          <p:cNvPr id="699" name="Google Shape;699;p36"/>
          <p:cNvSpPr/>
          <p:nvPr/>
        </p:nvSpPr>
        <p:spPr>
          <a:xfrm>
            <a:off x="3534612" y="700350"/>
            <a:ext cx="2074800" cy="266700"/>
          </a:xfrm>
          <a:prstGeom prst="roundRect">
            <a:avLst>
              <a:gd fmla="val 0" name="adj"/>
            </a:avLst>
          </a:prstGeom>
          <a:gradFill>
            <a:gsLst>
              <a:gs pos="0">
                <a:srgbClr val="24657F"/>
              </a:gs>
              <a:gs pos="100000">
                <a:srgbClr val="081317"/>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Hammersmith One"/>
                <a:ea typeface="Hammersmith One"/>
                <a:cs typeface="Hammersmith One"/>
                <a:sym typeface="Hammersmith One"/>
              </a:rPr>
              <a:t>Web App</a:t>
            </a:r>
            <a:endParaRPr b="1" sz="1500">
              <a:solidFill>
                <a:schemeClr val="accent1"/>
              </a:solidFill>
              <a:latin typeface="Hammersmith One"/>
              <a:ea typeface="Hammersmith One"/>
              <a:cs typeface="Hammersmith One"/>
              <a:sym typeface="Hammersmith One"/>
            </a:endParaRPr>
          </a:p>
        </p:txBody>
      </p:sp>
      <p:sp>
        <p:nvSpPr>
          <p:cNvPr id="700" name="Google Shape;700;p36"/>
          <p:cNvSpPr txBox="1"/>
          <p:nvPr/>
        </p:nvSpPr>
        <p:spPr>
          <a:xfrm>
            <a:off x="658750" y="3791100"/>
            <a:ext cx="305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Fira Sans"/>
              <a:ea typeface="Fira Sans"/>
              <a:cs typeface="Fira Sans"/>
              <a:sym typeface="Fira Sans"/>
            </a:endParaRPr>
          </a:p>
        </p:txBody>
      </p:sp>
      <p:sp>
        <p:nvSpPr>
          <p:cNvPr id="701" name="Google Shape;701;p36"/>
          <p:cNvSpPr txBox="1"/>
          <p:nvPr/>
        </p:nvSpPr>
        <p:spPr>
          <a:xfrm>
            <a:off x="841675" y="890850"/>
            <a:ext cx="8068200" cy="4079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b="1" sz="1100">
              <a:solidFill>
                <a:schemeClr val="dk1"/>
              </a:solidFill>
              <a:latin typeface="Fira Sans"/>
              <a:ea typeface="Fira Sans"/>
              <a:cs typeface="Fira Sans"/>
              <a:sym typeface="Fira Sans"/>
            </a:endParaRPr>
          </a:p>
          <a:p>
            <a:pPr indent="0" lvl="0" marL="0" rtl="0" algn="just">
              <a:spcBef>
                <a:spcPts val="0"/>
              </a:spcBef>
              <a:spcAft>
                <a:spcPts val="0"/>
              </a:spcAft>
              <a:buNone/>
            </a:pPr>
            <a:r>
              <a:rPr b="1" lang="en" sz="1100">
                <a:solidFill>
                  <a:schemeClr val="dk1"/>
                </a:solidFill>
                <a:latin typeface="Fira Sans"/>
                <a:ea typeface="Fira Sans"/>
                <a:cs typeface="Fira Sans"/>
                <a:sym typeface="Fira Sans"/>
              </a:rPr>
              <a:t>Sovereign Posture for Komoot Web Application:</a:t>
            </a:r>
            <a:endParaRPr b="1" sz="1100">
              <a:solidFill>
                <a:schemeClr val="dk1"/>
              </a:solidFill>
              <a:latin typeface="Fira Sans"/>
              <a:ea typeface="Fira Sans"/>
              <a:cs typeface="Fira Sans"/>
              <a:sym typeface="Fira Sans"/>
            </a:endParaRPr>
          </a:p>
          <a:p>
            <a:pPr indent="0" lvl="0" marL="0" rtl="0" algn="just">
              <a:spcBef>
                <a:spcPts val="0"/>
              </a:spcBef>
              <a:spcAft>
                <a:spcPts val="0"/>
              </a:spcAft>
              <a:buNone/>
            </a:pPr>
            <a:r>
              <a:t/>
            </a:r>
            <a:endParaRPr sz="1100">
              <a:solidFill>
                <a:schemeClr val="dk1"/>
              </a:solidFill>
              <a:latin typeface="Fira Sans"/>
              <a:ea typeface="Fira Sans"/>
              <a:cs typeface="Fira Sans"/>
              <a:sym typeface="Fira Sans"/>
            </a:endParaRPr>
          </a:p>
          <a:p>
            <a:pPr indent="-298450" lvl="0" marL="457200" rtl="0" algn="just">
              <a:spcBef>
                <a:spcPts val="0"/>
              </a:spcBef>
              <a:spcAft>
                <a:spcPts val="0"/>
              </a:spcAft>
              <a:buClr>
                <a:schemeClr val="dk1"/>
              </a:buClr>
              <a:buSzPts val="1100"/>
              <a:buFont typeface="Fira Sans"/>
              <a:buChar char="●"/>
            </a:pPr>
            <a:r>
              <a:rPr b="1" lang="en" sz="1100">
                <a:solidFill>
                  <a:schemeClr val="dk1"/>
                </a:solidFill>
                <a:latin typeface="Fira Sans"/>
                <a:ea typeface="Fira Sans"/>
                <a:cs typeface="Fira Sans"/>
                <a:sym typeface="Fira Sans"/>
              </a:rPr>
              <a:t>Extended Engagement:</a:t>
            </a:r>
            <a:r>
              <a:rPr lang="en" sz="1100">
                <a:solidFill>
                  <a:schemeClr val="dk1"/>
                </a:solidFill>
                <a:latin typeface="Fira Sans"/>
                <a:ea typeface="Fira Sans"/>
                <a:cs typeface="Fira Sans"/>
                <a:sym typeface="Fira Sans"/>
              </a:rPr>
              <a:t> Users accessing Komoot through the web may engage with the application for extended periods, especially when planning routes, exploring maps, or reviewing detailed information. This aligns with the characteristics of a sovereign posture.</a:t>
            </a:r>
            <a:endParaRPr sz="1100">
              <a:solidFill>
                <a:schemeClr val="dk1"/>
              </a:solidFill>
              <a:latin typeface="Fira Sans"/>
              <a:ea typeface="Fira Sans"/>
              <a:cs typeface="Fira Sans"/>
              <a:sym typeface="Fira Sans"/>
            </a:endParaRPr>
          </a:p>
          <a:p>
            <a:pPr indent="-298450" lvl="0" marL="457200" rtl="0" algn="just">
              <a:spcBef>
                <a:spcPts val="0"/>
              </a:spcBef>
              <a:spcAft>
                <a:spcPts val="0"/>
              </a:spcAft>
              <a:buClr>
                <a:schemeClr val="dk1"/>
              </a:buClr>
              <a:buSzPts val="1100"/>
              <a:buFont typeface="Fira Sans"/>
              <a:buChar char="●"/>
            </a:pPr>
            <a:r>
              <a:rPr b="1" lang="en" sz="1100">
                <a:solidFill>
                  <a:schemeClr val="dk1"/>
                </a:solidFill>
                <a:latin typeface="Fira Sans"/>
                <a:ea typeface="Fira Sans"/>
                <a:cs typeface="Fira Sans"/>
                <a:sym typeface="Fira Sans"/>
              </a:rPr>
              <a:t>Rich Interaction:</a:t>
            </a:r>
            <a:r>
              <a:rPr lang="en" sz="1100">
                <a:solidFill>
                  <a:schemeClr val="dk1"/>
                </a:solidFill>
                <a:latin typeface="Fira Sans"/>
                <a:ea typeface="Fira Sans"/>
                <a:cs typeface="Fira Sans"/>
                <a:sym typeface="Fira Sans"/>
              </a:rPr>
              <a:t> The web application may provide a more extensive and feature-rich interface compared to the mobile version, allowing users to explore maps, review route details, and customize their experience. This richness aligns with the characteristics of a sovereign posture.</a:t>
            </a:r>
            <a:endParaRPr sz="1100">
              <a:solidFill>
                <a:schemeClr val="dk1"/>
              </a:solidFill>
              <a:latin typeface="Fira Sans"/>
              <a:ea typeface="Fira Sans"/>
              <a:cs typeface="Fira Sans"/>
              <a:sym typeface="Fira Sans"/>
            </a:endParaRPr>
          </a:p>
          <a:p>
            <a:pPr indent="-298450" lvl="0" marL="457200" rtl="0" algn="just">
              <a:spcBef>
                <a:spcPts val="0"/>
              </a:spcBef>
              <a:spcAft>
                <a:spcPts val="0"/>
              </a:spcAft>
              <a:buClr>
                <a:schemeClr val="dk1"/>
              </a:buClr>
              <a:buSzPts val="1100"/>
              <a:buFont typeface="Fira Sans"/>
              <a:buChar char="●"/>
            </a:pPr>
            <a:r>
              <a:rPr b="1" lang="en" sz="1100">
                <a:solidFill>
                  <a:schemeClr val="dk1"/>
                </a:solidFill>
                <a:latin typeface="Fira Sans"/>
                <a:ea typeface="Fira Sans"/>
                <a:cs typeface="Fira Sans"/>
                <a:sym typeface="Fira Sans"/>
              </a:rPr>
              <a:t>Workspace Customization: </a:t>
            </a:r>
            <a:r>
              <a:rPr lang="en" sz="1100">
                <a:solidFill>
                  <a:schemeClr val="dk1"/>
                </a:solidFill>
                <a:latin typeface="Fira Sans"/>
                <a:ea typeface="Fira Sans"/>
                <a:cs typeface="Fira Sans"/>
                <a:sym typeface="Fira Sans"/>
              </a:rPr>
              <a:t>Users on the web application may benefit from a larger screen real estate, allowing for more workspace customization. Sovereign postures often involve providing users with the ability to customize their workspace for increased efficiency.</a:t>
            </a:r>
            <a:endParaRPr sz="1100">
              <a:solidFill>
                <a:schemeClr val="dk1"/>
              </a:solidFill>
              <a:latin typeface="Fira Sans"/>
              <a:ea typeface="Fira Sans"/>
              <a:cs typeface="Fira Sans"/>
              <a:sym typeface="Fira Sans"/>
            </a:endParaRPr>
          </a:p>
          <a:p>
            <a:pPr indent="0" lvl="0" marL="0" rtl="0" algn="just">
              <a:spcBef>
                <a:spcPts val="0"/>
              </a:spcBef>
              <a:spcAft>
                <a:spcPts val="0"/>
              </a:spcAft>
              <a:buNone/>
            </a:pPr>
            <a:r>
              <a:t/>
            </a:r>
            <a:endParaRPr sz="1100">
              <a:solidFill>
                <a:schemeClr val="dk1"/>
              </a:solidFill>
              <a:latin typeface="Fira Sans"/>
              <a:ea typeface="Fira Sans"/>
              <a:cs typeface="Fira Sans"/>
              <a:sym typeface="Fira Sans"/>
            </a:endParaRPr>
          </a:p>
          <a:p>
            <a:pPr indent="0" lvl="0" marL="0" rtl="0" algn="just">
              <a:spcBef>
                <a:spcPts val="0"/>
              </a:spcBef>
              <a:spcAft>
                <a:spcPts val="0"/>
              </a:spcAft>
              <a:buNone/>
            </a:pPr>
            <a:r>
              <a:rPr b="1" lang="en" sz="1100">
                <a:solidFill>
                  <a:schemeClr val="dk1"/>
                </a:solidFill>
                <a:latin typeface="Fira Sans"/>
                <a:ea typeface="Fira Sans"/>
                <a:cs typeface="Fira Sans"/>
                <a:sym typeface="Fira Sans"/>
              </a:rPr>
              <a:t>Transient Posture for Komoot Web Application:</a:t>
            </a:r>
            <a:endParaRPr b="1" sz="1100">
              <a:solidFill>
                <a:schemeClr val="dk1"/>
              </a:solidFill>
              <a:latin typeface="Fira Sans"/>
              <a:ea typeface="Fira Sans"/>
              <a:cs typeface="Fira Sans"/>
              <a:sym typeface="Fira Sans"/>
            </a:endParaRPr>
          </a:p>
          <a:p>
            <a:pPr indent="0" lvl="0" marL="0" rtl="0" algn="just">
              <a:spcBef>
                <a:spcPts val="0"/>
              </a:spcBef>
              <a:spcAft>
                <a:spcPts val="0"/>
              </a:spcAft>
              <a:buNone/>
            </a:pPr>
            <a:r>
              <a:t/>
            </a:r>
            <a:endParaRPr sz="1100">
              <a:solidFill>
                <a:schemeClr val="dk1"/>
              </a:solidFill>
              <a:latin typeface="Fira Sans"/>
              <a:ea typeface="Fira Sans"/>
              <a:cs typeface="Fira Sans"/>
              <a:sym typeface="Fira Sans"/>
            </a:endParaRPr>
          </a:p>
          <a:p>
            <a:pPr indent="-298450" lvl="0" marL="457200" rtl="0" algn="just">
              <a:spcBef>
                <a:spcPts val="0"/>
              </a:spcBef>
              <a:spcAft>
                <a:spcPts val="0"/>
              </a:spcAft>
              <a:buClr>
                <a:schemeClr val="dk1"/>
              </a:buClr>
              <a:buSzPts val="1100"/>
              <a:buFont typeface="Fira Sans"/>
              <a:buChar char="●"/>
            </a:pPr>
            <a:r>
              <a:rPr b="1" lang="en" sz="1100">
                <a:solidFill>
                  <a:schemeClr val="dk1"/>
                </a:solidFill>
                <a:latin typeface="Fira Sans"/>
                <a:ea typeface="Fira Sans"/>
                <a:cs typeface="Fira Sans"/>
                <a:sym typeface="Fira Sans"/>
              </a:rPr>
              <a:t>Task-Oriented Actions: </a:t>
            </a:r>
            <a:r>
              <a:rPr lang="en" sz="1100">
                <a:solidFill>
                  <a:schemeClr val="dk1"/>
                </a:solidFill>
                <a:latin typeface="Fira Sans"/>
                <a:ea typeface="Fira Sans"/>
                <a:cs typeface="Fira Sans"/>
                <a:sym typeface="Fira Sans"/>
              </a:rPr>
              <a:t>Users on the web application may still engage in task-oriented actions, such as planning specific routes or checking route details. These actions are transient in nature, aligning with the characteristics of a transient posture.</a:t>
            </a:r>
            <a:endParaRPr sz="1100">
              <a:solidFill>
                <a:schemeClr val="dk1"/>
              </a:solidFill>
              <a:latin typeface="Fira Sans"/>
              <a:ea typeface="Fira Sans"/>
              <a:cs typeface="Fira Sans"/>
              <a:sym typeface="Fira Sans"/>
            </a:endParaRPr>
          </a:p>
          <a:p>
            <a:pPr indent="-298450" lvl="0" marL="457200" rtl="0" algn="just">
              <a:spcBef>
                <a:spcPts val="0"/>
              </a:spcBef>
              <a:spcAft>
                <a:spcPts val="0"/>
              </a:spcAft>
              <a:buClr>
                <a:schemeClr val="dk1"/>
              </a:buClr>
              <a:buSzPts val="1100"/>
              <a:buFont typeface="Fira Sans"/>
              <a:buChar char="●"/>
            </a:pPr>
            <a:r>
              <a:rPr b="1" lang="en" sz="1100">
                <a:solidFill>
                  <a:schemeClr val="dk1"/>
                </a:solidFill>
                <a:latin typeface="Fira Sans"/>
                <a:ea typeface="Fira Sans"/>
                <a:cs typeface="Fira Sans"/>
                <a:sym typeface="Fira Sans"/>
              </a:rPr>
              <a:t>Clear and Intuitive Design:</a:t>
            </a:r>
            <a:r>
              <a:rPr lang="en" sz="1100">
                <a:solidFill>
                  <a:schemeClr val="dk1"/>
                </a:solidFill>
                <a:latin typeface="Fira Sans"/>
                <a:ea typeface="Fira Sans"/>
                <a:cs typeface="Fira Sans"/>
                <a:sym typeface="Fira Sans"/>
              </a:rPr>
              <a:t> The web application would likely maintain a clear and intuitive design, especially for users who want to perform specific tasks efficiently. This is in line with the principles of a transient posture.</a:t>
            </a:r>
            <a:endParaRPr sz="1100">
              <a:solidFill>
                <a:schemeClr val="dk1"/>
              </a:solidFill>
              <a:latin typeface="Fira Sans"/>
              <a:ea typeface="Fira Sans"/>
              <a:cs typeface="Fira Sans"/>
              <a:sym typeface="Fira Sans"/>
            </a:endParaRPr>
          </a:p>
          <a:p>
            <a:pPr indent="-298450" lvl="0" marL="457200" rtl="0" algn="just">
              <a:spcBef>
                <a:spcPts val="0"/>
              </a:spcBef>
              <a:spcAft>
                <a:spcPts val="0"/>
              </a:spcAft>
              <a:buClr>
                <a:schemeClr val="dk1"/>
              </a:buClr>
              <a:buSzPts val="1100"/>
              <a:buFont typeface="Fira Sans"/>
              <a:buChar char="●"/>
            </a:pPr>
            <a:r>
              <a:rPr b="1" lang="en" sz="1100">
                <a:solidFill>
                  <a:schemeClr val="dk1"/>
                </a:solidFill>
                <a:latin typeface="Fira Sans"/>
                <a:ea typeface="Fira Sans"/>
                <a:cs typeface="Fira Sans"/>
                <a:sym typeface="Fira Sans"/>
              </a:rPr>
              <a:t>Goal Achievement: </a:t>
            </a:r>
            <a:r>
              <a:rPr lang="en" sz="1100">
                <a:solidFill>
                  <a:schemeClr val="dk1"/>
                </a:solidFill>
                <a:latin typeface="Fira Sans"/>
                <a:ea typeface="Fira Sans"/>
                <a:cs typeface="Fira Sans"/>
                <a:sym typeface="Fira Sans"/>
              </a:rPr>
              <a:t> Users accessing the web application may have specific goals, such as planning a route for an upcoming trip. Once these goals are achieved, the interaction with the app may conclude, reflecting the transient nature.</a:t>
            </a:r>
            <a:endParaRPr sz="1100">
              <a:solidFill>
                <a:schemeClr val="dk1"/>
              </a:solidFill>
              <a:latin typeface="Fira Sans"/>
              <a:ea typeface="Fira Sans"/>
              <a:cs typeface="Fira Sans"/>
              <a:sym typeface="Fira Sans"/>
            </a:endParaRPr>
          </a:p>
        </p:txBody>
      </p:sp>
      <p:pic>
        <p:nvPicPr>
          <p:cNvPr id="702" name="Google Shape;702;p36"/>
          <p:cNvPicPr preferRelativeResize="0"/>
          <p:nvPr/>
        </p:nvPicPr>
        <p:blipFill>
          <a:blip r:embed="rId3">
            <a:alphaModFix/>
          </a:blip>
          <a:stretch>
            <a:fillRect/>
          </a:stretch>
        </p:blipFill>
        <p:spPr>
          <a:xfrm>
            <a:off x="152400" y="175925"/>
            <a:ext cx="1899523" cy="8676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99"/>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532" name="Google Shape;1532;p99"/>
          <p:cNvSpPr txBox="1"/>
          <p:nvPr/>
        </p:nvSpPr>
        <p:spPr>
          <a:xfrm>
            <a:off x="527225" y="1596725"/>
            <a:ext cx="565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buttons with their linked actions are always available such that the actions can always be fulfilled by the user. </a:t>
            </a:r>
            <a:endParaRPr sz="1600">
              <a:solidFill>
                <a:schemeClr val="dk1"/>
              </a:solidFill>
              <a:latin typeface="Fira Sans"/>
              <a:ea typeface="Fira Sans"/>
              <a:cs typeface="Fira Sans"/>
              <a:sym typeface="Fira Sans"/>
            </a:endParaRPr>
          </a:p>
        </p:txBody>
      </p:sp>
      <p:sp>
        <p:nvSpPr>
          <p:cNvPr id="1533" name="Google Shape;1533;p99"/>
          <p:cNvSpPr txBox="1"/>
          <p:nvPr>
            <p:ph idx="21" type="title"/>
          </p:nvPr>
        </p:nvSpPr>
        <p:spPr>
          <a:xfrm>
            <a:off x="527225" y="294827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534" name="Google Shape;1534;p99"/>
          <p:cNvSpPr txBox="1"/>
          <p:nvPr/>
        </p:nvSpPr>
        <p:spPr>
          <a:xfrm>
            <a:off x="609700" y="3346492"/>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Users always have the options available, so when they need to do any action with the route, they can do it any time. Makes it more apparent.</a:t>
            </a:r>
            <a:endParaRPr sz="1600">
              <a:solidFill>
                <a:schemeClr val="dk1"/>
              </a:solidFill>
              <a:latin typeface="Fira Sans"/>
              <a:ea typeface="Fira Sans"/>
              <a:cs typeface="Fira Sans"/>
              <a:sym typeface="Fira Sans"/>
            </a:endParaRPr>
          </a:p>
        </p:txBody>
      </p:sp>
      <p:sp>
        <p:nvSpPr>
          <p:cNvPr id="1535" name="Google Shape;1535;p99"/>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Buttons</a:t>
            </a:r>
            <a:endParaRPr>
              <a:solidFill>
                <a:srgbClr val="CC0000"/>
              </a:solidFill>
            </a:endParaRPr>
          </a:p>
        </p:txBody>
      </p:sp>
      <p:sp>
        <p:nvSpPr>
          <p:cNvPr id="1536" name="Google Shape;1536;p99"/>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#13.1</a:t>
            </a:r>
            <a:endParaRPr>
              <a:solidFill>
                <a:srgbClr val="CC0000"/>
              </a:solidFill>
            </a:endParaRPr>
          </a:p>
        </p:txBody>
      </p:sp>
      <p:sp>
        <p:nvSpPr>
          <p:cNvPr id="1537" name="Google Shape;1537;p99"/>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538" name="Google Shape;1538;p99"/>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539" name="Google Shape;1539;p9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40" name="Google Shape;1540;p99"/>
          <p:cNvPicPr preferRelativeResize="0"/>
          <p:nvPr/>
        </p:nvPicPr>
        <p:blipFill rotWithShape="1">
          <a:blip r:embed="rId3">
            <a:alphaModFix/>
          </a:blip>
          <a:srcRect b="0" l="129" r="129" t="0"/>
          <a:stretch/>
        </p:blipFill>
        <p:spPr>
          <a:xfrm>
            <a:off x="6599748" y="1000575"/>
            <a:ext cx="1772249" cy="38700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00"/>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546" name="Google Shape;1546;p100"/>
          <p:cNvSpPr txBox="1"/>
          <p:nvPr/>
        </p:nvSpPr>
        <p:spPr>
          <a:xfrm>
            <a:off x="527225" y="1596725"/>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dropdown menu with the same functionalities as before. When this is not the </a:t>
            </a:r>
            <a:r>
              <a:rPr lang="en" sz="1600">
                <a:solidFill>
                  <a:schemeClr val="dk1"/>
                </a:solidFill>
                <a:latin typeface="Fira Sans"/>
                <a:ea typeface="Fira Sans"/>
                <a:cs typeface="Fira Sans"/>
                <a:sym typeface="Fira Sans"/>
              </a:rPr>
              <a:t>action preferred it can be closed by the same button that it opened with or by pressing at any other place on the screen. For delete, the background is adjusted to a red background to show the action has big impact.</a:t>
            </a:r>
            <a:endParaRPr sz="1600">
              <a:solidFill>
                <a:schemeClr val="dk1"/>
              </a:solidFill>
              <a:latin typeface="Fira Sans"/>
              <a:ea typeface="Fira Sans"/>
              <a:cs typeface="Fira Sans"/>
              <a:sym typeface="Fira Sans"/>
            </a:endParaRPr>
          </a:p>
        </p:txBody>
      </p:sp>
      <p:sp>
        <p:nvSpPr>
          <p:cNvPr id="1547" name="Google Shape;1547;p100"/>
          <p:cNvSpPr txBox="1"/>
          <p:nvPr>
            <p:ph idx="21" type="title"/>
          </p:nvPr>
        </p:nvSpPr>
        <p:spPr>
          <a:xfrm>
            <a:off x="527225" y="32590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548" name="Google Shape;1548;p100"/>
          <p:cNvSpPr txBox="1"/>
          <p:nvPr/>
        </p:nvSpPr>
        <p:spPr>
          <a:xfrm>
            <a:off x="527225" y="3681167"/>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Enables the user to keep the action closer to the opening of the menu and takes even up less space. The red color is for the user not to make any intentional actions, and to remind themselves this action can be more impactful.</a:t>
            </a:r>
            <a:endParaRPr sz="1600">
              <a:solidFill>
                <a:schemeClr val="dk1"/>
              </a:solidFill>
              <a:latin typeface="Fira Sans"/>
              <a:ea typeface="Fira Sans"/>
              <a:cs typeface="Fira Sans"/>
              <a:sym typeface="Fira Sans"/>
            </a:endParaRPr>
          </a:p>
        </p:txBody>
      </p:sp>
      <p:sp>
        <p:nvSpPr>
          <p:cNvPr id="1549" name="Google Shape;1549;p100"/>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Dropdown</a:t>
            </a:r>
            <a:endParaRPr>
              <a:solidFill>
                <a:srgbClr val="CC0000"/>
              </a:solidFill>
            </a:endParaRPr>
          </a:p>
        </p:txBody>
      </p:sp>
      <p:sp>
        <p:nvSpPr>
          <p:cNvPr id="1550" name="Google Shape;1550;p100"/>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#13.2</a:t>
            </a:r>
            <a:endParaRPr>
              <a:solidFill>
                <a:srgbClr val="CC0000"/>
              </a:solidFill>
            </a:endParaRPr>
          </a:p>
        </p:txBody>
      </p:sp>
      <p:sp>
        <p:nvSpPr>
          <p:cNvPr id="1551" name="Google Shape;1551;p100"/>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552" name="Google Shape;1552;p100"/>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553" name="Google Shape;1553;p10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54" name="Google Shape;1554;p100"/>
          <p:cNvPicPr preferRelativeResize="0"/>
          <p:nvPr/>
        </p:nvPicPr>
        <p:blipFill rotWithShape="1">
          <a:blip r:embed="rId3">
            <a:alphaModFix/>
          </a:blip>
          <a:srcRect b="951" l="0" r="0" t="941"/>
          <a:stretch/>
        </p:blipFill>
        <p:spPr>
          <a:xfrm>
            <a:off x="6599748" y="1000575"/>
            <a:ext cx="1772249" cy="38700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01"/>
          <p:cNvSpPr txBox="1"/>
          <p:nvPr>
            <p:ph idx="21" type="title"/>
          </p:nvPr>
        </p:nvSpPr>
        <p:spPr>
          <a:xfrm>
            <a:off x="365101" y="1197575"/>
            <a:ext cx="2187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560" name="Google Shape;1560;p101"/>
          <p:cNvSpPr txBox="1"/>
          <p:nvPr/>
        </p:nvSpPr>
        <p:spPr>
          <a:xfrm>
            <a:off x="365100" y="1714097"/>
            <a:ext cx="503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dropdown including icons, while hovering over them showing also the action in text. This can make it easier for the user to imagine what the action is.</a:t>
            </a:r>
            <a:endParaRPr sz="1600">
              <a:solidFill>
                <a:schemeClr val="dk1"/>
              </a:solidFill>
              <a:latin typeface="Fira Sans"/>
              <a:ea typeface="Fira Sans"/>
              <a:cs typeface="Fira Sans"/>
              <a:sym typeface="Fira Sans"/>
            </a:endParaRPr>
          </a:p>
        </p:txBody>
      </p:sp>
      <p:sp>
        <p:nvSpPr>
          <p:cNvPr id="1561" name="Google Shape;1561;p101"/>
          <p:cNvSpPr txBox="1"/>
          <p:nvPr>
            <p:ph idx="21" type="title"/>
          </p:nvPr>
        </p:nvSpPr>
        <p:spPr>
          <a:xfrm>
            <a:off x="384650" y="2665650"/>
            <a:ext cx="3228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562" name="Google Shape;1562;p101"/>
          <p:cNvSpPr txBox="1"/>
          <p:nvPr/>
        </p:nvSpPr>
        <p:spPr>
          <a:xfrm>
            <a:off x="384662" y="3199631"/>
            <a:ext cx="5030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To show information more visually can make the decision process easier and to put less effort in manipulating the route, also taking in less space. The bin icon is colored red to give visual feedback and warns that it is a more impactful action.</a:t>
            </a:r>
            <a:endParaRPr sz="1600">
              <a:solidFill>
                <a:schemeClr val="dk1"/>
              </a:solidFill>
              <a:latin typeface="Fira Sans"/>
              <a:ea typeface="Fira Sans"/>
              <a:cs typeface="Fira Sans"/>
              <a:sym typeface="Fira Sans"/>
            </a:endParaRPr>
          </a:p>
        </p:txBody>
      </p:sp>
      <p:sp>
        <p:nvSpPr>
          <p:cNvPr id="1563" name="Google Shape;1563;p101"/>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Icon dropdown</a:t>
            </a:r>
            <a:endParaRPr>
              <a:solidFill>
                <a:srgbClr val="CC0000"/>
              </a:solidFill>
            </a:endParaRPr>
          </a:p>
        </p:txBody>
      </p:sp>
      <p:sp>
        <p:nvSpPr>
          <p:cNvPr id="1564" name="Google Shape;1564;p101"/>
          <p:cNvSpPr txBox="1"/>
          <p:nvPr>
            <p:ph idx="21" type="title"/>
          </p:nvPr>
        </p:nvSpPr>
        <p:spPr>
          <a:xfrm>
            <a:off x="384625" y="173725"/>
            <a:ext cx="1500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#13.2b</a:t>
            </a:r>
            <a:endParaRPr>
              <a:solidFill>
                <a:srgbClr val="CC0000"/>
              </a:solidFill>
            </a:endParaRPr>
          </a:p>
        </p:txBody>
      </p:sp>
      <p:sp>
        <p:nvSpPr>
          <p:cNvPr id="1565" name="Google Shape;1565;p101"/>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566" name="Google Shape;1566;p101"/>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567" name="Google Shape;1567;p10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68" name="Google Shape;1568;p101"/>
          <p:cNvPicPr preferRelativeResize="0"/>
          <p:nvPr/>
        </p:nvPicPr>
        <p:blipFill rotWithShape="1">
          <a:blip r:embed="rId3">
            <a:alphaModFix/>
          </a:blip>
          <a:srcRect b="436" l="0" r="0" t="446"/>
          <a:stretch/>
        </p:blipFill>
        <p:spPr>
          <a:xfrm>
            <a:off x="6416950" y="746425"/>
            <a:ext cx="1852602" cy="401077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02"/>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574" name="Google Shape;1574;p102"/>
          <p:cNvSpPr txBox="1"/>
          <p:nvPr/>
        </p:nvSpPr>
        <p:spPr>
          <a:xfrm>
            <a:off x="527225" y="1596725"/>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Users can delete an item by dragging it to a designated "delete" area or icon. Upon successful dragging and dropping, the item is removed from the interface, providing a visual confirmation of deletion.</a:t>
            </a:r>
            <a:endParaRPr sz="1600">
              <a:solidFill>
                <a:schemeClr val="dk1"/>
              </a:solidFill>
              <a:latin typeface="Fira Sans"/>
              <a:ea typeface="Fira Sans"/>
              <a:cs typeface="Fira Sans"/>
              <a:sym typeface="Fira Sans"/>
            </a:endParaRPr>
          </a:p>
        </p:txBody>
      </p:sp>
      <p:sp>
        <p:nvSpPr>
          <p:cNvPr id="1575" name="Google Shape;1575;p102"/>
          <p:cNvSpPr txBox="1"/>
          <p:nvPr>
            <p:ph idx="21" type="title"/>
          </p:nvPr>
        </p:nvSpPr>
        <p:spPr>
          <a:xfrm>
            <a:off x="527225" y="294827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576" name="Google Shape;1576;p102"/>
          <p:cNvSpPr txBox="1"/>
          <p:nvPr/>
        </p:nvSpPr>
        <p:spPr>
          <a:xfrm>
            <a:off x="609700" y="3346492"/>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drag-and-drop microinteraction for deleting offers an intuitive and visually confirming method, allowing users to efficiently remove items with a familiar gesture which makes it easier for learnability.</a:t>
            </a:r>
            <a:endParaRPr sz="1600">
              <a:solidFill>
                <a:schemeClr val="dk1"/>
              </a:solidFill>
              <a:latin typeface="Fira Sans"/>
              <a:ea typeface="Fira Sans"/>
              <a:cs typeface="Fira Sans"/>
              <a:sym typeface="Fira Sans"/>
            </a:endParaRPr>
          </a:p>
        </p:txBody>
      </p:sp>
      <p:sp>
        <p:nvSpPr>
          <p:cNvPr id="1577" name="Google Shape;1577;p102"/>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Drag and drop</a:t>
            </a:r>
            <a:endParaRPr>
              <a:solidFill>
                <a:srgbClr val="CC0000"/>
              </a:solidFill>
            </a:endParaRPr>
          </a:p>
        </p:txBody>
      </p:sp>
      <p:sp>
        <p:nvSpPr>
          <p:cNvPr id="1578" name="Google Shape;1578;p102"/>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#13.3</a:t>
            </a:r>
            <a:endParaRPr>
              <a:solidFill>
                <a:srgbClr val="CC0000"/>
              </a:solidFill>
            </a:endParaRPr>
          </a:p>
        </p:txBody>
      </p:sp>
      <p:sp>
        <p:nvSpPr>
          <p:cNvPr id="1579" name="Google Shape;1579;p102"/>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580" name="Google Shape;1580;p102"/>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581" name="Google Shape;1581;p10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82" name="Google Shape;1582;p102"/>
          <p:cNvPicPr preferRelativeResize="0"/>
          <p:nvPr/>
        </p:nvPicPr>
        <p:blipFill rotWithShape="1">
          <a:blip r:embed="rId3">
            <a:alphaModFix/>
          </a:blip>
          <a:srcRect b="0" l="10926" r="10918" t="0"/>
          <a:stretch/>
        </p:blipFill>
        <p:spPr>
          <a:xfrm>
            <a:off x="6599748" y="1000575"/>
            <a:ext cx="1772249" cy="38700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03"/>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Edit / Adjust route</a:t>
            </a:r>
            <a:endParaRPr>
              <a:solidFill>
                <a:srgbClr val="CC0000"/>
              </a:solidFill>
            </a:endParaRPr>
          </a:p>
        </p:txBody>
      </p:sp>
      <p:sp>
        <p:nvSpPr>
          <p:cNvPr id="1588" name="Google Shape;1588;p103"/>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#14</a:t>
            </a:r>
            <a:endParaRPr>
              <a:solidFill>
                <a:srgbClr val="CC0000"/>
              </a:solidFill>
            </a:endParaRPr>
          </a:p>
        </p:txBody>
      </p:sp>
      <p:sp>
        <p:nvSpPr>
          <p:cNvPr id="1589" name="Google Shape;1589;p103"/>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590" name="Google Shape;1590;p103"/>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591" name="Google Shape;1591;p103"/>
          <p:cNvSpPr txBox="1"/>
          <p:nvPr/>
        </p:nvSpPr>
        <p:spPr>
          <a:xfrm>
            <a:off x="527225" y="1676500"/>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Starting from microinteraction 13, the </a:t>
            </a:r>
            <a:r>
              <a:rPr lang="en" sz="1600">
                <a:solidFill>
                  <a:schemeClr val="dk1"/>
                </a:solidFill>
                <a:latin typeface="Fira Sans"/>
                <a:ea typeface="Fira Sans"/>
                <a:cs typeface="Fira Sans"/>
                <a:sym typeface="Fira Sans"/>
              </a:rPr>
              <a:t>dropdown menu with bottom sheet overlay menu appears. From there, the user can select “Adjust route” bringing them to another page. There the user can change the start and end point, and add a middle point. Also the user can see some information on the route.</a:t>
            </a:r>
            <a:endParaRPr sz="1600">
              <a:solidFill>
                <a:schemeClr val="dk1"/>
              </a:solidFill>
              <a:latin typeface="Fira Sans"/>
              <a:ea typeface="Fira Sans"/>
              <a:cs typeface="Fira Sans"/>
              <a:sym typeface="Fira Sans"/>
            </a:endParaRPr>
          </a:p>
        </p:txBody>
      </p:sp>
      <p:sp>
        <p:nvSpPr>
          <p:cNvPr id="1592" name="Google Shape;1592;p103"/>
          <p:cNvSpPr txBox="1"/>
          <p:nvPr>
            <p:ph idx="21" type="title"/>
          </p:nvPr>
        </p:nvSpPr>
        <p:spPr>
          <a:xfrm>
            <a:off x="527226" y="3338792"/>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593" name="Google Shape;1593;p103"/>
          <p:cNvSpPr txBox="1"/>
          <p:nvPr/>
        </p:nvSpPr>
        <p:spPr>
          <a:xfrm>
            <a:off x="527225" y="3838117"/>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Bringing the user to another page shows that the user can do many actions: adjust the route but also looking into other useful information.</a:t>
            </a:r>
            <a:endParaRPr sz="1600">
              <a:solidFill>
                <a:schemeClr val="dk1"/>
              </a:solidFill>
              <a:latin typeface="Fira Sans"/>
              <a:ea typeface="Fira Sans"/>
              <a:cs typeface="Fira Sans"/>
              <a:sym typeface="Fira Sans"/>
            </a:endParaRPr>
          </a:p>
        </p:txBody>
      </p:sp>
      <p:sp>
        <p:nvSpPr>
          <p:cNvPr id="1594" name="Google Shape;1594;p103"/>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595" name="Google Shape;1595;p103"/>
          <p:cNvPicPr preferRelativeResize="0"/>
          <p:nvPr/>
        </p:nvPicPr>
        <p:blipFill rotWithShape="1">
          <a:blip r:embed="rId3">
            <a:alphaModFix/>
          </a:blip>
          <a:srcRect b="0" l="0" r="0" t="0"/>
          <a:stretch/>
        </p:blipFill>
        <p:spPr>
          <a:xfrm>
            <a:off x="6529725" y="684775"/>
            <a:ext cx="1850761" cy="40950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04"/>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601" name="Google Shape;1601;p104"/>
          <p:cNvSpPr txBox="1"/>
          <p:nvPr/>
        </p:nvSpPr>
        <p:spPr>
          <a:xfrm>
            <a:off x="527225" y="1596725"/>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When enabling a dropdown, similar to </a:t>
            </a:r>
            <a:r>
              <a:rPr lang="en" sz="1600">
                <a:solidFill>
                  <a:schemeClr val="dk1"/>
                </a:solidFill>
                <a:latin typeface="Fira Sans"/>
                <a:ea typeface="Fira Sans"/>
                <a:cs typeface="Fira Sans"/>
                <a:sym typeface="Fira Sans"/>
              </a:rPr>
              <a:t>microinteraction </a:t>
            </a:r>
            <a:r>
              <a:rPr lang="en" sz="1600">
                <a:solidFill>
                  <a:schemeClr val="dk1"/>
                </a:solidFill>
                <a:latin typeface="Fira Sans"/>
                <a:ea typeface="Fira Sans"/>
                <a:cs typeface="Fira Sans"/>
                <a:sym typeface="Fira Sans"/>
              </a:rPr>
              <a:t>10.2 from where you can not only put a start or destination point, but also intermediate waypoints, allows the user to edit the route right away without navigating to another page. The waypoints can be selected on the map or the search bar connected to the waypoint.</a:t>
            </a:r>
            <a:endParaRPr sz="1600">
              <a:solidFill>
                <a:schemeClr val="dk1"/>
              </a:solidFill>
              <a:latin typeface="Fira Sans"/>
              <a:ea typeface="Fira Sans"/>
              <a:cs typeface="Fira Sans"/>
              <a:sym typeface="Fira Sans"/>
            </a:endParaRPr>
          </a:p>
        </p:txBody>
      </p:sp>
      <p:sp>
        <p:nvSpPr>
          <p:cNvPr id="1602" name="Google Shape;1602;p104"/>
          <p:cNvSpPr txBox="1"/>
          <p:nvPr>
            <p:ph idx="21" type="title"/>
          </p:nvPr>
        </p:nvSpPr>
        <p:spPr>
          <a:xfrm>
            <a:off x="527225" y="323029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603" name="Google Shape;1603;p104"/>
          <p:cNvSpPr txBox="1"/>
          <p:nvPr/>
        </p:nvSpPr>
        <p:spPr>
          <a:xfrm>
            <a:off x="609700" y="3628511"/>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It is more conform other navigational apps making it easier for learnability. Also, the user can always look into the created route so far making it easier to recall instead memorize. Then, this microinteraction creates a lot of freedom for the user.</a:t>
            </a:r>
            <a:endParaRPr sz="1600">
              <a:solidFill>
                <a:schemeClr val="dk1"/>
              </a:solidFill>
              <a:latin typeface="Fira Sans"/>
              <a:ea typeface="Fira Sans"/>
              <a:cs typeface="Fira Sans"/>
              <a:sym typeface="Fira Sans"/>
            </a:endParaRPr>
          </a:p>
        </p:txBody>
      </p:sp>
      <p:sp>
        <p:nvSpPr>
          <p:cNvPr id="1604" name="Google Shape;1604;p104"/>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Dropdown editable waypoints</a:t>
            </a:r>
            <a:endParaRPr>
              <a:solidFill>
                <a:srgbClr val="CC0000"/>
              </a:solidFill>
            </a:endParaRPr>
          </a:p>
        </p:txBody>
      </p:sp>
      <p:sp>
        <p:nvSpPr>
          <p:cNvPr id="1605" name="Google Shape;1605;p104"/>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#14.1</a:t>
            </a:r>
            <a:endParaRPr>
              <a:solidFill>
                <a:srgbClr val="CC0000"/>
              </a:solidFill>
            </a:endParaRPr>
          </a:p>
        </p:txBody>
      </p:sp>
      <p:sp>
        <p:nvSpPr>
          <p:cNvPr id="1606" name="Google Shape;1606;p104"/>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607" name="Google Shape;1607;p104"/>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608" name="Google Shape;1608;p10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09" name="Google Shape;1609;p104"/>
          <p:cNvPicPr preferRelativeResize="0"/>
          <p:nvPr/>
        </p:nvPicPr>
        <p:blipFill rotWithShape="1">
          <a:blip r:embed="rId3">
            <a:alphaModFix/>
          </a:blip>
          <a:srcRect b="0" l="109" r="109" t="0"/>
          <a:stretch/>
        </p:blipFill>
        <p:spPr>
          <a:xfrm>
            <a:off x="6599748" y="1000575"/>
            <a:ext cx="1772249" cy="387002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05"/>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615" name="Google Shape;1615;p105"/>
          <p:cNvSpPr txBox="1"/>
          <p:nvPr/>
        </p:nvSpPr>
        <p:spPr>
          <a:xfrm>
            <a:off x="527225" y="1596725"/>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When the user is new to the application, they can find information buttons throughout some parts of the app</a:t>
            </a:r>
            <a:r>
              <a:rPr lang="en" sz="1600">
                <a:solidFill>
                  <a:schemeClr val="dk1"/>
                </a:solidFill>
                <a:latin typeface="Fira Sans"/>
                <a:ea typeface="Fira Sans"/>
                <a:cs typeface="Fira Sans"/>
                <a:sym typeface="Fira Sans"/>
              </a:rPr>
              <a:t>. Here the information explains that the user can edit or add waypoints.</a:t>
            </a:r>
            <a:endParaRPr sz="1600">
              <a:solidFill>
                <a:schemeClr val="dk1"/>
              </a:solidFill>
              <a:latin typeface="Fira Sans"/>
              <a:ea typeface="Fira Sans"/>
              <a:cs typeface="Fira Sans"/>
              <a:sym typeface="Fira Sans"/>
            </a:endParaRPr>
          </a:p>
        </p:txBody>
      </p:sp>
      <p:sp>
        <p:nvSpPr>
          <p:cNvPr id="1616" name="Google Shape;1616;p105"/>
          <p:cNvSpPr txBox="1"/>
          <p:nvPr>
            <p:ph idx="21" type="title"/>
          </p:nvPr>
        </p:nvSpPr>
        <p:spPr>
          <a:xfrm>
            <a:off x="527225" y="3006072"/>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617" name="Google Shape;1617;p105"/>
          <p:cNvSpPr txBox="1"/>
          <p:nvPr/>
        </p:nvSpPr>
        <p:spPr>
          <a:xfrm>
            <a:off x="527225" y="3440013"/>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Providing extra information reduces cognitive load and contributes to learnability. It contains what the section entails, a possible action the user can do and additional information to provide all the help needed.</a:t>
            </a:r>
            <a:endParaRPr sz="1600">
              <a:solidFill>
                <a:schemeClr val="dk1"/>
              </a:solidFill>
              <a:latin typeface="Fira Sans"/>
              <a:ea typeface="Fira Sans"/>
              <a:cs typeface="Fira Sans"/>
              <a:sym typeface="Fira Sans"/>
            </a:endParaRPr>
          </a:p>
        </p:txBody>
      </p:sp>
      <p:sp>
        <p:nvSpPr>
          <p:cNvPr id="1618" name="Google Shape;1618;p105"/>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Providing information button</a:t>
            </a:r>
            <a:endParaRPr>
              <a:solidFill>
                <a:srgbClr val="CC0000"/>
              </a:solidFill>
            </a:endParaRPr>
          </a:p>
        </p:txBody>
      </p:sp>
      <p:sp>
        <p:nvSpPr>
          <p:cNvPr id="1619" name="Google Shape;1619;p105"/>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#14.1b</a:t>
            </a:r>
            <a:endParaRPr>
              <a:solidFill>
                <a:srgbClr val="CC0000"/>
              </a:solidFill>
            </a:endParaRPr>
          </a:p>
        </p:txBody>
      </p:sp>
      <p:sp>
        <p:nvSpPr>
          <p:cNvPr id="1620" name="Google Shape;1620;p105"/>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621" name="Google Shape;1621;p105"/>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622" name="Google Shape;1622;p10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23" name="Google Shape;1623;p105"/>
          <p:cNvPicPr preferRelativeResize="0"/>
          <p:nvPr/>
        </p:nvPicPr>
        <p:blipFill rotWithShape="1">
          <a:blip r:embed="rId3">
            <a:alphaModFix/>
          </a:blip>
          <a:srcRect b="0" l="228" r="228" t="0"/>
          <a:stretch/>
        </p:blipFill>
        <p:spPr>
          <a:xfrm>
            <a:off x="6599748" y="1000575"/>
            <a:ext cx="1772249" cy="38700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06"/>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629" name="Google Shape;1629;p106"/>
          <p:cNvSpPr txBox="1"/>
          <p:nvPr/>
        </p:nvSpPr>
        <p:spPr>
          <a:xfrm>
            <a:off x="527225" y="1596725"/>
            <a:ext cx="565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Direct manipulation on a map to edit the route involves allowing users to physically interact with the map interface to make real-time adjustments to their route. Users can drag the route line or waypoints on the map, dynamically shaping the path according to their preferences</a:t>
            </a:r>
            <a:endParaRPr sz="1600">
              <a:solidFill>
                <a:schemeClr val="dk1"/>
              </a:solidFill>
              <a:latin typeface="Fira Sans"/>
              <a:ea typeface="Fira Sans"/>
              <a:cs typeface="Fira Sans"/>
              <a:sym typeface="Fira Sans"/>
            </a:endParaRPr>
          </a:p>
        </p:txBody>
      </p:sp>
      <p:sp>
        <p:nvSpPr>
          <p:cNvPr id="1630" name="Google Shape;1630;p106"/>
          <p:cNvSpPr txBox="1"/>
          <p:nvPr>
            <p:ph idx="21" type="title"/>
          </p:nvPr>
        </p:nvSpPr>
        <p:spPr>
          <a:xfrm>
            <a:off x="527225" y="3006072"/>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631" name="Google Shape;1631;p106"/>
          <p:cNvSpPr txBox="1"/>
          <p:nvPr/>
        </p:nvSpPr>
        <p:spPr>
          <a:xfrm>
            <a:off x="527225" y="3450138"/>
            <a:ext cx="565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Direct Manipulation to edit the route makes the interface more interactive and gives the user freedom to explore around on how routes can be created.</a:t>
            </a:r>
            <a:endParaRPr sz="1600">
              <a:solidFill>
                <a:schemeClr val="dk1"/>
              </a:solidFill>
              <a:latin typeface="Fira Sans"/>
              <a:ea typeface="Fira Sans"/>
              <a:cs typeface="Fira Sans"/>
              <a:sym typeface="Fira Sans"/>
            </a:endParaRPr>
          </a:p>
        </p:txBody>
      </p:sp>
      <p:sp>
        <p:nvSpPr>
          <p:cNvPr id="1632" name="Google Shape;1632;p106"/>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Direct Manipulation Dragging</a:t>
            </a:r>
            <a:endParaRPr>
              <a:solidFill>
                <a:srgbClr val="CC0000"/>
              </a:solidFill>
            </a:endParaRPr>
          </a:p>
        </p:txBody>
      </p:sp>
      <p:sp>
        <p:nvSpPr>
          <p:cNvPr id="1633" name="Google Shape;1633;p106"/>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#14.2</a:t>
            </a:r>
            <a:endParaRPr>
              <a:solidFill>
                <a:srgbClr val="CC0000"/>
              </a:solidFill>
            </a:endParaRPr>
          </a:p>
        </p:txBody>
      </p:sp>
      <p:sp>
        <p:nvSpPr>
          <p:cNvPr id="1634" name="Google Shape;1634;p106"/>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635" name="Google Shape;1635;p106"/>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636" name="Google Shape;1636;p10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37" name="Google Shape;1637;p106"/>
          <p:cNvPicPr preferRelativeResize="0"/>
          <p:nvPr/>
        </p:nvPicPr>
        <p:blipFill rotWithShape="1">
          <a:blip r:embed="rId3">
            <a:alphaModFix/>
          </a:blip>
          <a:srcRect b="0" l="661" r="670" t="0"/>
          <a:stretch/>
        </p:blipFill>
        <p:spPr>
          <a:xfrm>
            <a:off x="6599748" y="1000575"/>
            <a:ext cx="1772249" cy="387002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07"/>
          <p:cNvSpPr txBox="1"/>
          <p:nvPr>
            <p:ph idx="21" type="title"/>
          </p:nvPr>
        </p:nvSpPr>
        <p:spPr>
          <a:xfrm>
            <a:off x="713228" y="1657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Record Page</a:t>
            </a:r>
            <a:endParaRPr/>
          </a:p>
        </p:txBody>
      </p:sp>
      <p:sp>
        <p:nvSpPr>
          <p:cNvPr id="1643" name="Google Shape;1643;p107"/>
          <p:cNvSpPr txBox="1"/>
          <p:nvPr/>
        </p:nvSpPr>
        <p:spPr>
          <a:xfrm>
            <a:off x="5586300" y="1651250"/>
            <a:ext cx="3239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Record Page enables users to record their route from their location.</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dk1"/>
              </a:solidFill>
              <a:latin typeface="Fira Sans"/>
              <a:ea typeface="Fira Sans"/>
              <a:cs typeface="Fira Sans"/>
              <a:sym typeface="Fira Sans"/>
            </a:endParaRPr>
          </a:p>
          <a:p>
            <a:pPr indent="0" lvl="0" marL="0" rtl="0" algn="l">
              <a:spcBef>
                <a:spcPts val="0"/>
              </a:spcBef>
              <a:spcAft>
                <a:spcPts val="0"/>
              </a:spcAft>
              <a:buNone/>
            </a:pPr>
            <a:r>
              <a:rPr lang="en" sz="1600">
                <a:solidFill>
                  <a:schemeClr val="dk1"/>
                </a:solidFill>
                <a:latin typeface="Fira Sans"/>
                <a:ea typeface="Fira Sans"/>
                <a:cs typeface="Fira Sans"/>
                <a:sym typeface="Fira Sans"/>
              </a:rPr>
              <a:t>The user can pause and finish their routes, change maps, take pictures on the route and share real-time location with live tracking.</a:t>
            </a:r>
            <a:endParaRPr sz="1600">
              <a:solidFill>
                <a:schemeClr val="dk1"/>
              </a:solidFill>
              <a:latin typeface="Fira Sans"/>
              <a:ea typeface="Fira Sans"/>
              <a:cs typeface="Fira Sans"/>
              <a:sym typeface="Fira Sans"/>
            </a:endParaRPr>
          </a:p>
        </p:txBody>
      </p:sp>
      <p:pic>
        <p:nvPicPr>
          <p:cNvPr id="1644" name="Google Shape;1644;p107"/>
          <p:cNvPicPr preferRelativeResize="0"/>
          <p:nvPr/>
        </p:nvPicPr>
        <p:blipFill>
          <a:blip r:embed="rId3">
            <a:alphaModFix/>
          </a:blip>
          <a:stretch>
            <a:fillRect/>
          </a:stretch>
        </p:blipFill>
        <p:spPr>
          <a:xfrm>
            <a:off x="2035000" y="801725"/>
            <a:ext cx="1893963" cy="41002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08"/>
          <p:cNvSpPr txBox="1"/>
          <p:nvPr>
            <p:ph idx="21" type="title"/>
          </p:nvPr>
        </p:nvSpPr>
        <p:spPr>
          <a:xfrm>
            <a:off x="713228" y="170925"/>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Record and pause route</a:t>
            </a:r>
            <a:endParaRPr>
              <a:solidFill>
                <a:srgbClr val="CC0000"/>
              </a:solidFill>
            </a:endParaRPr>
          </a:p>
        </p:txBody>
      </p:sp>
      <p:sp>
        <p:nvSpPr>
          <p:cNvPr id="1650" name="Google Shape;1650;p108"/>
          <p:cNvSpPr txBox="1"/>
          <p:nvPr>
            <p:ph idx="21" type="title"/>
          </p:nvPr>
        </p:nvSpPr>
        <p:spPr>
          <a:xfrm>
            <a:off x="384653" y="170925"/>
            <a:ext cx="921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rPr>
              <a:t>#15</a:t>
            </a:r>
            <a:endParaRPr>
              <a:solidFill>
                <a:srgbClr val="CC0000"/>
              </a:solidFill>
            </a:endParaRPr>
          </a:p>
        </p:txBody>
      </p:sp>
      <p:sp>
        <p:nvSpPr>
          <p:cNvPr id="1651" name="Google Shape;1651;p108"/>
          <p:cNvSpPr txBox="1"/>
          <p:nvPr>
            <p:ph idx="21" type="title"/>
          </p:nvPr>
        </p:nvSpPr>
        <p:spPr>
          <a:xfrm>
            <a:off x="6998877" y="170925"/>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Record</a:t>
            </a:r>
            <a:endParaRPr b="0" sz="1600">
              <a:solidFill>
                <a:schemeClr val="lt1"/>
              </a:solidFill>
            </a:endParaRPr>
          </a:p>
        </p:txBody>
      </p:sp>
      <p:sp>
        <p:nvSpPr>
          <p:cNvPr id="1652" name="Google Shape;1652;p108"/>
          <p:cNvSpPr txBox="1"/>
          <p:nvPr>
            <p:ph idx="21" type="title"/>
          </p:nvPr>
        </p:nvSpPr>
        <p:spPr>
          <a:xfrm>
            <a:off x="527226" y="1159975"/>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653" name="Google Shape;1653;p108"/>
          <p:cNvSpPr txBox="1"/>
          <p:nvPr/>
        </p:nvSpPr>
        <p:spPr>
          <a:xfrm>
            <a:off x="527225" y="1676500"/>
            <a:ext cx="5653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First the user has to select the right sport to start the recording session. Then, when pushing the record button it is possible by using the Controls to Pause or Finish the Tour. This is a big pop-up page that covers the entire map. No feedback is provided while doing one of these actions and the finished tour is not visible anywhere. The recording button is a clear Call-To-Action.</a:t>
            </a:r>
            <a:endParaRPr sz="1600">
              <a:solidFill>
                <a:schemeClr val="dk1"/>
              </a:solidFill>
              <a:latin typeface="Fira Sans"/>
              <a:ea typeface="Fira Sans"/>
              <a:cs typeface="Fira Sans"/>
              <a:sym typeface="Fira Sans"/>
            </a:endParaRPr>
          </a:p>
        </p:txBody>
      </p:sp>
      <p:sp>
        <p:nvSpPr>
          <p:cNvPr id="1654" name="Google Shape;1654;p108"/>
          <p:cNvSpPr txBox="1"/>
          <p:nvPr>
            <p:ph idx="21" type="title"/>
          </p:nvPr>
        </p:nvSpPr>
        <p:spPr>
          <a:xfrm>
            <a:off x="527226" y="3491192"/>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Interaction goal:</a:t>
            </a:r>
            <a:endParaRPr sz="2100"/>
          </a:p>
        </p:txBody>
      </p:sp>
      <p:sp>
        <p:nvSpPr>
          <p:cNvPr id="1655" name="Google Shape;1655;p108"/>
          <p:cNvSpPr txBox="1"/>
          <p:nvPr/>
        </p:nvSpPr>
        <p:spPr>
          <a:xfrm>
            <a:off x="527225" y="3990517"/>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The record button is a clear sign to start. Then, the controls show multiple ways for the user to manipulate the record session, with the most clear buttons pause and finish as they are most relevant.</a:t>
            </a:r>
            <a:endParaRPr sz="1600">
              <a:solidFill>
                <a:schemeClr val="dk1"/>
              </a:solidFill>
              <a:latin typeface="Fira Sans"/>
              <a:ea typeface="Fira Sans"/>
              <a:cs typeface="Fira Sans"/>
              <a:sym typeface="Fira Sans"/>
            </a:endParaRPr>
          </a:p>
        </p:txBody>
      </p:sp>
      <p:sp>
        <p:nvSpPr>
          <p:cNvPr id="1656" name="Google Shape;1656;p108"/>
          <p:cNvSpPr txBox="1"/>
          <p:nvPr>
            <p:ph idx="21" type="title"/>
          </p:nvPr>
        </p:nvSpPr>
        <p:spPr>
          <a:xfrm>
            <a:off x="384653" y="586600"/>
            <a:ext cx="100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CC0000"/>
                </a:solidFill>
              </a:rPr>
              <a:t>original </a:t>
            </a:r>
            <a:endParaRPr b="0" sz="1600">
              <a:solidFill>
                <a:srgbClr val="CC0000"/>
              </a:solidFill>
            </a:endParaRPr>
          </a:p>
        </p:txBody>
      </p:sp>
      <p:pic>
        <p:nvPicPr>
          <p:cNvPr id="1657" name="Google Shape;1657;p108"/>
          <p:cNvPicPr preferRelativeResize="0"/>
          <p:nvPr/>
        </p:nvPicPr>
        <p:blipFill rotWithShape="1">
          <a:blip r:embed="rId3">
            <a:alphaModFix/>
          </a:blip>
          <a:srcRect b="0" l="0" r="0" t="0"/>
          <a:stretch/>
        </p:blipFill>
        <p:spPr>
          <a:xfrm>
            <a:off x="6577575" y="938775"/>
            <a:ext cx="1850761" cy="4095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7"/>
          <p:cNvSpPr txBox="1"/>
          <p:nvPr>
            <p:ph idx="21" type="title"/>
          </p:nvPr>
        </p:nvSpPr>
        <p:spPr>
          <a:xfrm>
            <a:off x="713228" y="39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Komoot Macrointeractions 1/2</a:t>
            </a:r>
            <a:endParaRPr/>
          </a:p>
        </p:txBody>
      </p:sp>
      <p:pic>
        <p:nvPicPr>
          <p:cNvPr id="708" name="Google Shape;708;p37"/>
          <p:cNvPicPr preferRelativeResize="0"/>
          <p:nvPr/>
        </p:nvPicPr>
        <p:blipFill>
          <a:blip r:embed="rId3">
            <a:alphaModFix/>
          </a:blip>
          <a:stretch>
            <a:fillRect/>
          </a:stretch>
        </p:blipFill>
        <p:spPr>
          <a:xfrm>
            <a:off x="1788475" y="1108225"/>
            <a:ext cx="4421430" cy="3871649"/>
          </a:xfrm>
          <a:prstGeom prst="rect">
            <a:avLst/>
          </a:prstGeom>
          <a:noFill/>
          <a:ln>
            <a:noFill/>
          </a:ln>
        </p:spPr>
      </p:pic>
      <p:pic>
        <p:nvPicPr>
          <p:cNvPr id="709" name="Google Shape;709;p37"/>
          <p:cNvPicPr preferRelativeResize="0"/>
          <p:nvPr/>
        </p:nvPicPr>
        <p:blipFill>
          <a:blip r:embed="rId4">
            <a:alphaModFix/>
          </a:blip>
          <a:stretch>
            <a:fillRect/>
          </a:stretch>
        </p:blipFill>
        <p:spPr>
          <a:xfrm>
            <a:off x="7931625" y="1942413"/>
            <a:ext cx="970324" cy="125867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09"/>
          <p:cNvSpPr txBox="1"/>
          <p:nvPr>
            <p:ph idx="21" type="title"/>
          </p:nvPr>
        </p:nvSpPr>
        <p:spPr>
          <a:xfrm>
            <a:off x="527226" y="1080200"/>
            <a:ext cx="2457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663" name="Google Shape;1663;p109"/>
          <p:cNvSpPr txBox="1"/>
          <p:nvPr/>
        </p:nvSpPr>
        <p:spPr>
          <a:xfrm>
            <a:off x="527225" y="1596725"/>
            <a:ext cx="56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Instead of covering the whole page, this microinteraction opens the controls just at the bottom of the page such that the user does not have to navigate to another place. The microinteraction is an expandable bottom bar.</a:t>
            </a:r>
            <a:endParaRPr sz="1600">
              <a:solidFill>
                <a:schemeClr val="dk1"/>
              </a:solidFill>
              <a:latin typeface="Fira Sans"/>
              <a:ea typeface="Fira Sans"/>
              <a:cs typeface="Fira Sans"/>
              <a:sym typeface="Fira Sans"/>
            </a:endParaRPr>
          </a:p>
        </p:txBody>
      </p:sp>
      <p:sp>
        <p:nvSpPr>
          <p:cNvPr id="1664" name="Google Shape;1664;p109"/>
          <p:cNvSpPr txBox="1"/>
          <p:nvPr>
            <p:ph idx="21" type="title"/>
          </p:nvPr>
        </p:nvSpPr>
        <p:spPr>
          <a:xfrm>
            <a:off x="527225" y="2954225"/>
            <a:ext cx="3066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665" name="Google Shape;1665;p109"/>
          <p:cNvSpPr txBox="1"/>
          <p:nvPr/>
        </p:nvSpPr>
        <p:spPr>
          <a:xfrm>
            <a:off x="527225" y="3376367"/>
            <a:ext cx="5653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It is a more direct action and needs less, making the most relevant functions more easily accessible. The Call-to-Action is important here as it contains the main-functionality and should not be covered by navigating to another page. The red color when selected shows visual </a:t>
            </a:r>
            <a:r>
              <a:rPr lang="en" sz="1600">
                <a:solidFill>
                  <a:schemeClr val="dk1"/>
                </a:solidFill>
                <a:latin typeface="Fira Sans"/>
                <a:ea typeface="Fira Sans"/>
                <a:cs typeface="Fira Sans"/>
                <a:sym typeface="Fira Sans"/>
              </a:rPr>
              <a:t>feedback</a:t>
            </a:r>
            <a:r>
              <a:rPr lang="en" sz="1600">
                <a:solidFill>
                  <a:schemeClr val="dk1"/>
                </a:solidFill>
                <a:latin typeface="Fira Sans"/>
                <a:ea typeface="Fira Sans"/>
                <a:cs typeface="Fira Sans"/>
                <a:sym typeface="Fira Sans"/>
              </a:rPr>
              <a:t> on the user’s action (pause).</a:t>
            </a:r>
            <a:endParaRPr sz="1600">
              <a:solidFill>
                <a:schemeClr val="dk1"/>
              </a:solidFill>
              <a:latin typeface="Fira Sans"/>
              <a:ea typeface="Fira Sans"/>
              <a:cs typeface="Fira Sans"/>
              <a:sym typeface="Fira Sans"/>
            </a:endParaRPr>
          </a:p>
        </p:txBody>
      </p:sp>
      <p:sp>
        <p:nvSpPr>
          <p:cNvPr id="1666" name="Google Shape;1666;p109"/>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Expandable Bottom Bar</a:t>
            </a:r>
            <a:endParaRPr>
              <a:solidFill>
                <a:srgbClr val="CC0000"/>
              </a:solidFill>
            </a:endParaRPr>
          </a:p>
        </p:txBody>
      </p:sp>
      <p:sp>
        <p:nvSpPr>
          <p:cNvPr id="1667" name="Google Shape;1667;p109"/>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#15.1</a:t>
            </a:r>
            <a:endParaRPr>
              <a:solidFill>
                <a:srgbClr val="CC0000"/>
              </a:solidFill>
            </a:endParaRPr>
          </a:p>
        </p:txBody>
      </p:sp>
      <p:sp>
        <p:nvSpPr>
          <p:cNvPr id="1668" name="Google Shape;1668;p109"/>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Record</a:t>
            </a:r>
            <a:endParaRPr b="0" sz="1600">
              <a:solidFill>
                <a:schemeClr val="lt1"/>
              </a:solidFill>
            </a:endParaRPr>
          </a:p>
        </p:txBody>
      </p:sp>
      <p:sp>
        <p:nvSpPr>
          <p:cNvPr id="1669" name="Google Shape;1669;p109"/>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670" name="Google Shape;1670;p10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71" name="Google Shape;1671;p109"/>
          <p:cNvPicPr preferRelativeResize="0"/>
          <p:nvPr/>
        </p:nvPicPr>
        <p:blipFill>
          <a:blip r:embed="rId3">
            <a:alphaModFix/>
          </a:blip>
          <a:stretch>
            <a:fillRect/>
          </a:stretch>
        </p:blipFill>
        <p:spPr>
          <a:xfrm>
            <a:off x="6333425" y="1075518"/>
            <a:ext cx="2210839" cy="391558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10"/>
          <p:cNvSpPr txBox="1"/>
          <p:nvPr>
            <p:ph idx="21" type="title"/>
          </p:nvPr>
        </p:nvSpPr>
        <p:spPr>
          <a:xfrm>
            <a:off x="365101" y="1197575"/>
            <a:ext cx="2187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677" name="Google Shape;1677;p110"/>
          <p:cNvSpPr txBox="1"/>
          <p:nvPr/>
        </p:nvSpPr>
        <p:spPr>
          <a:xfrm>
            <a:off x="365100" y="1714097"/>
            <a:ext cx="5030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 segment control where the user can switch from recording to pausing to finishing, only one of these actions is allowed. The mapping is based on the most important namely to record (middle, default).</a:t>
            </a:r>
            <a:endParaRPr sz="1600">
              <a:solidFill>
                <a:schemeClr val="dk1"/>
              </a:solidFill>
              <a:latin typeface="Fira Sans"/>
              <a:ea typeface="Fira Sans"/>
              <a:cs typeface="Fira Sans"/>
              <a:sym typeface="Fira Sans"/>
            </a:endParaRPr>
          </a:p>
        </p:txBody>
      </p:sp>
      <p:sp>
        <p:nvSpPr>
          <p:cNvPr id="1678" name="Google Shape;1678;p110"/>
          <p:cNvSpPr txBox="1"/>
          <p:nvPr>
            <p:ph idx="21" type="title"/>
          </p:nvPr>
        </p:nvSpPr>
        <p:spPr>
          <a:xfrm>
            <a:off x="384650" y="2818050"/>
            <a:ext cx="3228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679" name="Google Shape;1679;p110"/>
          <p:cNvSpPr txBox="1"/>
          <p:nvPr/>
        </p:nvSpPr>
        <p:spPr>
          <a:xfrm>
            <a:off x="384662" y="3352031"/>
            <a:ext cx="5030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Using a Segment Control for recording, pausing, and finishing a route motivates by providing a clear, compact, and intuitive interface, allowing users to seamlessly switch between recording states with immediate visual feedback.</a:t>
            </a:r>
            <a:endParaRPr sz="1600">
              <a:solidFill>
                <a:schemeClr val="dk1"/>
              </a:solidFill>
              <a:latin typeface="Fira Sans"/>
              <a:ea typeface="Fira Sans"/>
              <a:cs typeface="Fira Sans"/>
              <a:sym typeface="Fira Sans"/>
            </a:endParaRPr>
          </a:p>
        </p:txBody>
      </p:sp>
      <p:sp>
        <p:nvSpPr>
          <p:cNvPr id="1680" name="Google Shape;1680;p110"/>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Segment Control</a:t>
            </a:r>
            <a:endParaRPr>
              <a:solidFill>
                <a:srgbClr val="CC0000"/>
              </a:solidFill>
            </a:endParaRPr>
          </a:p>
        </p:txBody>
      </p:sp>
      <p:sp>
        <p:nvSpPr>
          <p:cNvPr id="1681" name="Google Shape;1681;p110"/>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#15.2</a:t>
            </a:r>
            <a:endParaRPr>
              <a:solidFill>
                <a:srgbClr val="CC0000"/>
              </a:solidFill>
            </a:endParaRPr>
          </a:p>
        </p:txBody>
      </p:sp>
      <p:sp>
        <p:nvSpPr>
          <p:cNvPr id="1682" name="Google Shape;1682;p110"/>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683" name="Google Shape;1683;p110"/>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684" name="Google Shape;1684;p11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85" name="Google Shape;1685;p110"/>
          <p:cNvPicPr preferRelativeResize="0"/>
          <p:nvPr/>
        </p:nvPicPr>
        <p:blipFill>
          <a:blip r:embed="rId3">
            <a:alphaModFix/>
          </a:blip>
          <a:stretch>
            <a:fillRect/>
          </a:stretch>
        </p:blipFill>
        <p:spPr>
          <a:xfrm>
            <a:off x="6151962" y="1062818"/>
            <a:ext cx="2162892" cy="391558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11"/>
          <p:cNvSpPr txBox="1"/>
          <p:nvPr>
            <p:ph idx="21" type="title"/>
          </p:nvPr>
        </p:nvSpPr>
        <p:spPr>
          <a:xfrm>
            <a:off x="365101" y="1197575"/>
            <a:ext cx="2187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691" name="Google Shape;1691;p111"/>
          <p:cNvSpPr txBox="1"/>
          <p:nvPr/>
        </p:nvSpPr>
        <p:spPr>
          <a:xfrm>
            <a:off x="365100" y="1714100"/>
            <a:ext cx="4895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Once the user finishes the tour, it could be that the user made a mistake. Feedback is needed for the user not making the wrong decision, and after that, to give some confirmation when the tour is finished successfully.</a:t>
            </a:r>
            <a:endParaRPr sz="1600">
              <a:solidFill>
                <a:schemeClr val="dk1"/>
              </a:solidFill>
              <a:latin typeface="Fira Sans"/>
              <a:ea typeface="Fira Sans"/>
              <a:cs typeface="Fira Sans"/>
              <a:sym typeface="Fira Sans"/>
            </a:endParaRPr>
          </a:p>
        </p:txBody>
      </p:sp>
      <p:sp>
        <p:nvSpPr>
          <p:cNvPr id="1692" name="Google Shape;1692;p111"/>
          <p:cNvSpPr txBox="1"/>
          <p:nvPr>
            <p:ph idx="21" type="title"/>
          </p:nvPr>
        </p:nvSpPr>
        <p:spPr>
          <a:xfrm>
            <a:off x="384650" y="3275250"/>
            <a:ext cx="3228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693" name="Google Shape;1693;p111"/>
          <p:cNvSpPr txBox="1"/>
          <p:nvPr/>
        </p:nvSpPr>
        <p:spPr>
          <a:xfrm>
            <a:off x="384662" y="3809231"/>
            <a:ext cx="503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This is needed for error prevention and making it clear for the user what the consequences of their action is.</a:t>
            </a:r>
            <a:endParaRPr sz="1600">
              <a:solidFill>
                <a:schemeClr val="dk1"/>
              </a:solidFill>
              <a:latin typeface="Fira Sans"/>
              <a:ea typeface="Fira Sans"/>
              <a:cs typeface="Fira Sans"/>
              <a:sym typeface="Fira Sans"/>
            </a:endParaRPr>
          </a:p>
        </p:txBody>
      </p:sp>
      <p:sp>
        <p:nvSpPr>
          <p:cNvPr id="1694" name="Google Shape;1694;p111"/>
          <p:cNvSpPr txBox="1"/>
          <p:nvPr>
            <p:ph idx="21" type="title"/>
          </p:nvPr>
        </p:nvSpPr>
        <p:spPr>
          <a:xfrm>
            <a:off x="714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Feedback Finished Tour</a:t>
            </a:r>
            <a:endParaRPr>
              <a:solidFill>
                <a:srgbClr val="CC0000"/>
              </a:solidFill>
            </a:endParaRPr>
          </a:p>
        </p:txBody>
      </p:sp>
      <p:sp>
        <p:nvSpPr>
          <p:cNvPr id="1695" name="Google Shape;1695;p111"/>
          <p:cNvSpPr txBox="1"/>
          <p:nvPr>
            <p:ph idx="21" type="title"/>
          </p:nvPr>
        </p:nvSpPr>
        <p:spPr>
          <a:xfrm>
            <a:off x="384624" y="173725"/>
            <a:ext cx="1295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#15.3</a:t>
            </a:r>
            <a:endParaRPr>
              <a:solidFill>
                <a:srgbClr val="CC0000"/>
              </a:solidFill>
            </a:endParaRPr>
          </a:p>
        </p:txBody>
      </p:sp>
      <p:sp>
        <p:nvSpPr>
          <p:cNvPr id="1696" name="Google Shape;1696;p111"/>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697" name="Google Shape;1697;p111"/>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698" name="Google Shape;1698;p11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99" name="Google Shape;1699;p111"/>
          <p:cNvPicPr preferRelativeResize="0"/>
          <p:nvPr/>
        </p:nvPicPr>
        <p:blipFill>
          <a:blip r:embed="rId3">
            <a:alphaModFix/>
          </a:blip>
          <a:stretch>
            <a:fillRect/>
          </a:stretch>
        </p:blipFill>
        <p:spPr>
          <a:xfrm>
            <a:off x="5936062" y="923118"/>
            <a:ext cx="2176713" cy="391558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12"/>
          <p:cNvSpPr txBox="1"/>
          <p:nvPr>
            <p:ph idx="21" type="title"/>
          </p:nvPr>
        </p:nvSpPr>
        <p:spPr>
          <a:xfrm>
            <a:off x="365101" y="1197575"/>
            <a:ext cx="2187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Description:</a:t>
            </a:r>
            <a:endParaRPr sz="2100"/>
          </a:p>
        </p:txBody>
      </p:sp>
      <p:sp>
        <p:nvSpPr>
          <p:cNvPr id="1705" name="Google Shape;1705;p112"/>
          <p:cNvSpPr txBox="1"/>
          <p:nvPr/>
        </p:nvSpPr>
        <p:spPr>
          <a:xfrm>
            <a:off x="365100" y="1714100"/>
            <a:ext cx="52383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Once the user really finishes the tour, the user can see the statistics about the tour in another page. The default option is bold and in another color such that the user is steered towards making that choice.</a:t>
            </a:r>
            <a:endParaRPr sz="1600">
              <a:solidFill>
                <a:schemeClr val="dk1"/>
              </a:solidFill>
              <a:latin typeface="Fira Sans"/>
              <a:ea typeface="Fira Sans"/>
              <a:cs typeface="Fira Sans"/>
              <a:sym typeface="Fira Sans"/>
            </a:endParaRPr>
          </a:p>
        </p:txBody>
      </p:sp>
      <p:sp>
        <p:nvSpPr>
          <p:cNvPr id="1706" name="Google Shape;1706;p112"/>
          <p:cNvSpPr txBox="1"/>
          <p:nvPr>
            <p:ph idx="21" type="title"/>
          </p:nvPr>
        </p:nvSpPr>
        <p:spPr>
          <a:xfrm>
            <a:off x="384650" y="3275250"/>
            <a:ext cx="3228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Goal and motivation:</a:t>
            </a:r>
            <a:endParaRPr sz="2100"/>
          </a:p>
        </p:txBody>
      </p:sp>
      <p:sp>
        <p:nvSpPr>
          <p:cNvPr id="1707" name="Google Shape;1707;p112"/>
          <p:cNvSpPr txBox="1"/>
          <p:nvPr/>
        </p:nvSpPr>
        <p:spPr>
          <a:xfrm>
            <a:off x="384649" y="3809225"/>
            <a:ext cx="5599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a:ea typeface="Fira Sans"/>
                <a:cs typeface="Fira Sans"/>
                <a:sym typeface="Fira Sans"/>
              </a:rPr>
              <a:t>As a user usually you want to see the route right after you recorded it. Currently, it is hard to find the tour back in the app. By providing this default selection the user has to think shorter, reducing cognitive load.</a:t>
            </a:r>
            <a:endParaRPr sz="1600">
              <a:solidFill>
                <a:schemeClr val="dk1"/>
              </a:solidFill>
              <a:latin typeface="Fira Sans"/>
              <a:ea typeface="Fira Sans"/>
              <a:cs typeface="Fira Sans"/>
              <a:sym typeface="Fira Sans"/>
            </a:endParaRPr>
          </a:p>
        </p:txBody>
      </p:sp>
      <p:sp>
        <p:nvSpPr>
          <p:cNvPr id="1708" name="Google Shape;1708;p112"/>
          <p:cNvSpPr txBox="1"/>
          <p:nvPr>
            <p:ph idx="21" type="title"/>
          </p:nvPr>
        </p:nvSpPr>
        <p:spPr>
          <a:xfrm>
            <a:off x="1095450" y="-2982"/>
            <a:ext cx="7715100" cy="9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rPr>
              <a:t>Feedback Finished Tour Default</a:t>
            </a:r>
            <a:endParaRPr>
              <a:solidFill>
                <a:srgbClr val="CC0000"/>
              </a:solidFill>
            </a:endParaRPr>
          </a:p>
        </p:txBody>
      </p:sp>
      <p:sp>
        <p:nvSpPr>
          <p:cNvPr id="1709" name="Google Shape;1709;p112"/>
          <p:cNvSpPr txBox="1"/>
          <p:nvPr>
            <p:ph idx="21" type="title"/>
          </p:nvPr>
        </p:nvSpPr>
        <p:spPr>
          <a:xfrm>
            <a:off x="384625" y="173725"/>
            <a:ext cx="156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3C78D8"/>
                </a:solidFill>
              </a:rPr>
              <a:t>#15.3b</a:t>
            </a:r>
            <a:endParaRPr>
              <a:solidFill>
                <a:srgbClr val="CC0000"/>
              </a:solidFill>
            </a:endParaRPr>
          </a:p>
        </p:txBody>
      </p:sp>
      <p:sp>
        <p:nvSpPr>
          <p:cNvPr id="1710" name="Google Shape;1710;p112"/>
          <p:cNvSpPr txBox="1"/>
          <p:nvPr>
            <p:ph idx="21" type="title"/>
          </p:nvPr>
        </p:nvSpPr>
        <p:spPr>
          <a:xfrm>
            <a:off x="7008702" y="173736"/>
            <a:ext cx="20175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1600">
                <a:solidFill>
                  <a:schemeClr val="lt1"/>
                </a:solidFill>
              </a:rPr>
              <a:t>Plan</a:t>
            </a:r>
            <a:endParaRPr b="0" sz="1600">
              <a:solidFill>
                <a:schemeClr val="lt1"/>
              </a:solidFill>
            </a:endParaRPr>
          </a:p>
        </p:txBody>
      </p:sp>
      <p:sp>
        <p:nvSpPr>
          <p:cNvPr id="1711" name="Google Shape;1711;p112"/>
          <p:cNvSpPr txBox="1"/>
          <p:nvPr>
            <p:ph idx="21" type="title"/>
          </p:nvPr>
        </p:nvSpPr>
        <p:spPr>
          <a:xfrm>
            <a:off x="384650" y="586600"/>
            <a:ext cx="137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0077D9"/>
                </a:solidFill>
              </a:rPr>
              <a:t>alternative</a:t>
            </a:r>
            <a:endParaRPr b="0" sz="1600">
              <a:solidFill>
                <a:srgbClr val="0077D9"/>
              </a:solidFill>
            </a:endParaRPr>
          </a:p>
        </p:txBody>
      </p:sp>
      <p:sp>
        <p:nvSpPr>
          <p:cNvPr id="1712" name="Google Shape;1712;p1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13" name="Google Shape;1713;p112"/>
          <p:cNvPicPr preferRelativeResize="0"/>
          <p:nvPr/>
        </p:nvPicPr>
        <p:blipFill>
          <a:blip r:embed="rId3">
            <a:alphaModFix/>
          </a:blip>
          <a:stretch>
            <a:fillRect/>
          </a:stretch>
        </p:blipFill>
        <p:spPr>
          <a:xfrm>
            <a:off x="6136549" y="1075518"/>
            <a:ext cx="2197778" cy="391558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13"/>
          <p:cNvSpPr txBox="1"/>
          <p:nvPr>
            <p:ph type="ctrTitle"/>
          </p:nvPr>
        </p:nvSpPr>
        <p:spPr>
          <a:xfrm>
            <a:off x="708900" y="539500"/>
            <a:ext cx="7726200" cy="16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t>Microinteractions Redesign</a:t>
            </a:r>
            <a:endParaRPr sz="4600"/>
          </a:p>
        </p:txBody>
      </p:sp>
      <p:sp>
        <p:nvSpPr>
          <p:cNvPr id="1719" name="Google Shape;1719;p113"/>
          <p:cNvSpPr txBox="1"/>
          <p:nvPr>
            <p:ph idx="1" type="subTitle"/>
          </p:nvPr>
        </p:nvSpPr>
        <p:spPr>
          <a:xfrm>
            <a:off x="1477050" y="2266319"/>
            <a:ext cx="61899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Mobile Application Komoot</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sz="1400"/>
              <a:t>Prototyping of Interactive Systems</a:t>
            </a:r>
            <a:endParaRPr sz="1400"/>
          </a:p>
          <a:p>
            <a:pPr indent="0" lvl="0" marL="0" rtl="0" algn="ctr">
              <a:spcBef>
                <a:spcPts val="0"/>
              </a:spcBef>
              <a:spcAft>
                <a:spcPts val="0"/>
              </a:spcAft>
              <a:buNone/>
            </a:pPr>
            <a:r>
              <a:rPr lang="en" sz="1400"/>
              <a:t>18th of January, 2024</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en" sz="1400"/>
              <a:t>Iris de Wit</a:t>
            </a:r>
            <a:endParaRPr sz="1400"/>
          </a:p>
        </p:txBody>
      </p:sp>
      <p:sp>
        <p:nvSpPr>
          <p:cNvPr id="1720" name="Google Shape;1720;p113"/>
          <p:cNvSpPr/>
          <p:nvPr/>
        </p:nvSpPr>
        <p:spPr>
          <a:xfrm>
            <a:off x="560813" y="1385027"/>
            <a:ext cx="445113" cy="352745"/>
          </a:xfrm>
          <a:custGeom>
            <a:rect b="b" l="l" r="r" t="t"/>
            <a:pathLst>
              <a:path extrusionOk="0" h="3922" w="4949">
                <a:moveTo>
                  <a:pt x="30" y="0"/>
                </a:moveTo>
                <a:cubicBezTo>
                  <a:pt x="24" y="0"/>
                  <a:pt x="19" y="3"/>
                  <a:pt x="13" y="8"/>
                </a:cubicBezTo>
                <a:cubicBezTo>
                  <a:pt x="4" y="17"/>
                  <a:pt x="0" y="34"/>
                  <a:pt x="13" y="43"/>
                </a:cubicBezTo>
                <a:cubicBezTo>
                  <a:pt x="218" y="295"/>
                  <a:pt x="415" y="560"/>
                  <a:pt x="599" y="825"/>
                </a:cubicBezTo>
                <a:cubicBezTo>
                  <a:pt x="783" y="1091"/>
                  <a:pt x="954" y="1369"/>
                  <a:pt x="1108" y="1655"/>
                </a:cubicBezTo>
                <a:cubicBezTo>
                  <a:pt x="1262" y="1937"/>
                  <a:pt x="1382" y="2237"/>
                  <a:pt x="1459" y="2545"/>
                </a:cubicBezTo>
                <a:cubicBezTo>
                  <a:pt x="1501" y="2695"/>
                  <a:pt x="1518" y="2849"/>
                  <a:pt x="1510" y="3007"/>
                </a:cubicBezTo>
                <a:cubicBezTo>
                  <a:pt x="1506" y="3137"/>
                  <a:pt x="1475" y="3263"/>
                  <a:pt x="1414" y="3377"/>
                </a:cubicBezTo>
                <a:lnTo>
                  <a:pt x="1414" y="3377"/>
                </a:lnTo>
                <a:lnTo>
                  <a:pt x="1412" y="3379"/>
                </a:lnTo>
                <a:lnTo>
                  <a:pt x="1399" y="3392"/>
                </a:lnTo>
                <a:lnTo>
                  <a:pt x="1386" y="3409"/>
                </a:lnTo>
                <a:lnTo>
                  <a:pt x="1393" y="3414"/>
                </a:lnTo>
                <a:lnTo>
                  <a:pt x="1393" y="3414"/>
                </a:lnTo>
                <a:cubicBezTo>
                  <a:pt x="1392" y="3415"/>
                  <a:pt x="1391" y="3416"/>
                  <a:pt x="1390" y="3417"/>
                </a:cubicBezTo>
                <a:lnTo>
                  <a:pt x="1382" y="3426"/>
                </a:lnTo>
                <a:cubicBezTo>
                  <a:pt x="1342" y="3510"/>
                  <a:pt x="1412" y="3586"/>
                  <a:pt x="1484" y="3586"/>
                </a:cubicBezTo>
                <a:cubicBezTo>
                  <a:pt x="1515" y="3586"/>
                  <a:pt x="1546" y="3573"/>
                  <a:pt x="1570" y="3541"/>
                </a:cubicBezTo>
                <a:lnTo>
                  <a:pt x="1574" y="3537"/>
                </a:lnTo>
                <a:lnTo>
                  <a:pt x="1583" y="3529"/>
                </a:lnTo>
                <a:lnTo>
                  <a:pt x="1595" y="3516"/>
                </a:lnTo>
                <a:lnTo>
                  <a:pt x="1634" y="3482"/>
                </a:lnTo>
                <a:cubicBezTo>
                  <a:pt x="1660" y="3460"/>
                  <a:pt x="1685" y="3439"/>
                  <a:pt x="1715" y="3422"/>
                </a:cubicBezTo>
                <a:cubicBezTo>
                  <a:pt x="1745" y="3405"/>
                  <a:pt x="1775" y="3383"/>
                  <a:pt x="1805" y="3366"/>
                </a:cubicBezTo>
                <a:lnTo>
                  <a:pt x="1903" y="3323"/>
                </a:lnTo>
                <a:cubicBezTo>
                  <a:pt x="1933" y="3310"/>
                  <a:pt x="1968" y="3298"/>
                  <a:pt x="2002" y="3289"/>
                </a:cubicBezTo>
                <a:lnTo>
                  <a:pt x="2053" y="3272"/>
                </a:lnTo>
                <a:lnTo>
                  <a:pt x="2104" y="3259"/>
                </a:lnTo>
                <a:lnTo>
                  <a:pt x="2211" y="3233"/>
                </a:lnTo>
                <a:cubicBezTo>
                  <a:pt x="2246" y="3229"/>
                  <a:pt x="2284" y="3225"/>
                  <a:pt x="2318" y="3221"/>
                </a:cubicBezTo>
                <a:lnTo>
                  <a:pt x="2425" y="3208"/>
                </a:lnTo>
                <a:lnTo>
                  <a:pt x="2648" y="3208"/>
                </a:lnTo>
                <a:cubicBezTo>
                  <a:pt x="2686" y="3208"/>
                  <a:pt x="2725" y="3216"/>
                  <a:pt x="2759" y="3216"/>
                </a:cubicBezTo>
                <a:lnTo>
                  <a:pt x="2870" y="3225"/>
                </a:lnTo>
                <a:cubicBezTo>
                  <a:pt x="2909" y="3225"/>
                  <a:pt x="2947" y="3229"/>
                  <a:pt x="2981" y="3238"/>
                </a:cubicBezTo>
                <a:lnTo>
                  <a:pt x="3204" y="3276"/>
                </a:lnTo>
                <a:cubicBezTo>
                  <a:pt x="3242" y="3281"/>
                  <a:pt x="3276" y="3289"/>
                  <a:pt x="3315" y="3302"/>
                </a:cubicBezTo>
                <a:lnTo>
                  <a:pt x="3422" y="3328"/>
                </a:lnTo>
                <a:cubicBezTo>
                  <a:pt x="3495" y="3349"/>
                  <a:pt x="3567" y="3362"/>
                  <a:pt x="3640" y="3387"/>
                </a:cubicBezTo>
                <a:lnTo>
                  <a:pt x="3854" y="3460"/>
                </a:lnTo>
                <a:cubicBezTo>
                  <a:pt x="3927" y="3486"/>
                  <a:pt x="3999" y="3507"/>
                  <a:pt x="4068" y="3537"/>
                </a:cubicBezTo>
                <a:lnTo>
                  <a:pt x="4277" y="3627"/>
                </a:lnTo>
                <a:cubicBezTo>
                  <a:pt x="4346" y="3657"/>
                  <a:pt x="4419" y="3683"/>
                  <a:pt x="4487" y="3717"/>
                </a:cubicBezTo>
                <a:lnTo>
                  <a:pt x="4898" y="3918"/>
                </a:lnTo>
                <a:cubicBezTo>
                  <a:pt x="4902" y="3920"/>
                  <a:pt x="4907" y="3921"/>
                  <a:pt x="4911" y="3921"/>
                </a:cubicBezTo>
                <a:cubicBezTo>
                  <a:pt x="4937" y="3921"/>
                  <a:pt x="4949" y="3882"/>
                  <a:pt x="4923" y="3871"/>
                </a:cubicBezTo>
                <a:lnTo>
                  <a:pt x="4517" y="3648"/>
                </a:lnTo>
                <a:cubicBezTo>
                  <a:pt x="4453" y="3610"/>
                  <a:pt x="4380" y="3580"/>
                  <a:pt x="4312" y="3550"/>
                </a:cubicBezTo>
                <a:lnTo>
                  <a:pt x="4102" y="3452"/>
                </a:lnTo>
                <a:cubicBezTo>
                  <a:pt x="4034" y="3413"/>
                  <a:pt x="3961" y="3387"/>
                  <a:pt x="3888" y="3362"/>
                </a:cubicBezTo>
                <a:lnTo>
                  <a:pt x="3674" y="3276"/>
                </a:lnTo>
                <a:cubicBezTo>
                  <a:pt x="3602" y="3246"/>
                  <a:pt x="3529" y="3229"/>
                  <a:pt x="3452" y="3204"/>
                </a:cubicBezTo>
                <a:lnTo>
                  <a:pt x="3341" y="3169"/>
                </a:lnTo>
                <a:cubicBezTo>
                  <a:pt x="3306" y="3161"/>
                  <a:pt x="3268" y="3148"/>
                  <a:pt x="3229" y="3139"/>
                </a:cubicBezTo>
                <a:lnTo>
                  <a:pt x="3003" y="3092"/>
                </a:lnTo>
                <a:cubicBezTo>
                  <a:pt x="2964" y="3084"/>
                  <a:pt x="2926" y="3075"/>
                  <a:pt x="2887" y="3071"/>
                </a:cubicBezTo>
                <a:lnTo>
                  <a:pt x="2772" y="3058"/>
                </a:lnTo>
                <a:cubicBezTo>
                  <a:pt x="2733" y="3054"/>
                  <a:pt x="2690" y="3045"/>
                  <a:pt x="2652" y="3045"/>
                </a:cubicBezTo>
                <a:lnTo>
                  <a:pt x="2536" y="3041"/>
                </a:lnTo>
                <a:lnTo>
                  <a:pt x="2417" y="3037"/>
                </a:lnTo>
                <a:lnTo>
                  <a:pt x="2297" y="3045"/>
                </a:lnTo>
                <a:cubicBezTo>
                  <a:pt x="2258" y="3050"/>
                  <a:pt x="2216" y="3050"/>
                  <a:pt x="2177" y="3054"/>
                </a:cubicBezTo>
                <a:lnTo>
                  <a:pt x="2057" y="3075"/>
                </a:lnTo>
                <a:lnTo>
                  <a:pt x="1998" y="3088"/>
                </a:lnTo>
                <a:lnTo>
                  <a:pt x="1942" y="3101"/>
                </a:lnTo>
                <a:cubicBezTo>
                  <a:pt x="1903" y="3114"/>
                  <a:pt x="1861" y="3122"/>
                  <a:pt x="1822" y="3139"/>
                </a:cubicBezTo>
                <a:lnTo>
                  <a:pt x="1711" y="3186"/>
                </a:lnTo>
                <a:cubicBezTo>
                  <a:pt x="1703" y="3190"/>
                  <a:pt x="1694" y="3194"/>
                  <a:pt x="1686" y="3198"/>
                </a:cubicBezTo>
                <a:lnTo>
                  <a:pt x="1686" y="3198"/>
                </a:lnTo>
                <a:cubicBezTo>
                  <a:pt x="1697" y="3137"/>
                  <a:pt x="1702" y="3074"/>
                  <a:pt x="1702" y="3011"/>
                </a:cubicBezTo>
                <a:cubicBezTo>
                  <a:pt x="1698" y="2840"/>
                  <a:pt x="1672" y="2669"/>
                  <a:pt x="1625" y="2502"/>
                </a:cubicBezTo>
                <a:cubicBezTo>
                  <a:pt x="1527" y="2181"/>
                  <a:pt x="1390" y="1878"/>
                  <a:pt x="1219" y="1591"/>
                </a:cubicBezTo>
                <a:cubicBezTo>
                  <a:pt x="1052" y="1304"/>
                  <a:pt x="873" y="1031"/>
                  <a:pt x="672" y="770"/>
                </a:cubicBezTo>
                <a:cubicBezTo>
                  <a:pt x="479" y="505"/>
                  <a:pt x="270" y="252"/>
                  <a:pt x="51" y="8"/>
                </a:cubicBezTo>
                <a:cubicBezTo>
                  <a:pt x="44" y="4"/>
                  <a:pt x="37" y="0"/>
                  <a:pt x="30"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13"/>
          <p:cNvSpPr/>
          <p:nvPr/>
        </p:nvSpPr>
        <p:spPr>
          <a:xfrm>
            <a:off x="1210287" y="2575315"/>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3"/>
          <p:cNvSpPr/>
          <p:nvPr/>
        </p:nvSpPr>
        <p:spPr>
          <a:xfrm flipH="1">
            <a:off x="7666962" y="1982103"/>
            <a:ext cx="170436" cy="148041"/>
          </a:xfrm>
          <a:custGeom>
            <a:rect b="b" l="l" r="r" t="t"/>
            <a:pathLst>
              <a:path extrusionOk="0" h="1646" w="1895">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13"/>
          <p:cNvSpPr/>
          <p:nvPr/>
        </p:nvSpPr>
        <p:spPr>
          <a:xfrm flipH="1" rot="10800000">
            <a:off x="5646675" y="2788063"/>
            <a:ext cx="793325" cy="140125"/>
          </a:xfrm>
          <a:custGeom>
            <a:rect b="b" l="l" r="r" t="t"/>
            <a:pathLst>
              <a:path extrusionOk="0" h="5605" w="31733">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13"/>
          <p:cNvSpPr/>
          <p:nvPr/>
        </p:nvSpPr>
        <p:spPr>
          <a:xfrm>
            <a:off x="8329100" y="702938"/>
            <a:ext cx="647568" cy="351126"/>
          </a:xfrm>
          <a:custGeom>
            <a:rect b="b" l="l" r="r" t="t"/>
            <a:pathLst>
              <a:path extrusionOk="0" h="3904" w="7200">
                <a:moveTo>
                  <a:pt x="7172" y="0"/>
                </a:moveTo>
                <a:cubicBezTo>
                  <a:pt x="7166" y="0"/>
                  <a:pt x="7160" y="3"/>
                  <a:pt x="7157" y="6"/>
                </a:cubicBezTo>
                <a:lnTo>
                  <a:pt x="6682" y="357"/>
                </a:lnTo>
                <a:cubicBezTo>
                  <a:pt x="6600" y="417"/>
                  <a:pt x="6528" y="481"/>
                  <a:pt x="6455" y="545"/>
                </a:cubicBezTo>
                <a:lnTo>
                  <a:pt x="6228" y="738"/>
                </a:lnTo>
                <a:cubicBezTo>
                  <a:pt x="6151" y="798"/>
                  <a:pt x="6083" y="866"/>
                  <a:pt x="6010" y="935"/>
                </a:cubicBezTo>
                <a:lnTo>
                  <a:pt x="5796" y="1144"/>
                </a:lnTo>
                <a:cubicBezTo>
                  <a:pt x="5762" y="1178"/>
                  <a:pt x="5728" y="1213"/>
                  <a:pt x="5694" y="1251"/>
                </a:cubicBezTo>
                <a:lnTo>
                  <a:pt x="5595" y="1362"/>
                </a:lnTo>
                <a:lnTo>
                  <a:pt x="5497" y="1469"/>
                </a:lnTo>
                <a:lnTo>
                  <a:pt x="5446" y="1525"/>
                </a:lnTo>
                <a:cubicBezTo>
                  <a:pt x="5433" y="1542"/>
                  <a:pt x="5416" y="1563"/>
                  <a:pt x="5403" y="1585"/>
                </a:cubicBezTo>
                <a:lnTo>
                  <a:pt x="5223" y="1820"/>
                </a:lnTo>
                <a:cubicBezTo>
                  <a:pt x="5189" y="1863"/>
                  <a:pt x="5163" y="1901"/>
                  <a:pt x="5138" y="1944"/>
                </a:cubicBezTo>
                <a:lnTo>
                  <a:pt x="5056" y="2072"/>
                </a:lnTo>
                <a:cubicBezTo>
                  <a:pt x="5035" y="2115"/>
                  <a:pt x="5005" y="2158"/>
                  <a:pt x="4979" y="2201"/>
                </a:cubicBezTo>
                <a:lnTo>
                  <a:pt x="4915" y="2337"/>
                </a:lnTo>
                <a:lnTo>
                  <a:pt x="4847" y="2470"/>
                </a:lnTo>
                <a:lnTo>
                  <a:pt x="4791" y="2616"/>
                </a:lnTo>
                <a:cubicBezTo>
                  <a:pt x="4774" y="2663"/>
                  <a:pt x="4753" y="2710"/>
                  <a:pt x="4740" y="2757"/>
                </a:cubicBezTo>
                <a:lnTo>
                  <a:pt x="4701" y="2906"/>
                </a:lnTo>
                <a:lnTo>
                  <a:pt x="4680" y="2979"/>
                </a:lnTo>
                <a:lnTo>
                  <a:pt x="4671" y="3056"/>
                </a:lnTo>
                <a:cubicBezTo>
                  <a:pt x="4663" y="3107"/>
                  <a:pt x="4654" y="3154"/>
                  <a:pt x="4650" y="3210"/>
                </a:cubicBezTo>
                <a:lnTo>
                  <a:pt x="4641" y="3364"/>
                </a:lnTo>
                <a:cubicBezTo>
                  <a:pt x="4641" y="3392"/>
                  <a:pt x="4641" y="3421"/>
                  <a:pt x="4643" y="3450"/>
                </a:cubicBezTo>
                <a:lnTo>
                  <a:pt x="4643" y="3450"/>
                </a:lnTo>
                <a:cubicBezTo>
                  <a:pt x="4567" y="3392"/>
                  <a:pt x="4485" y="3343"/>
                  <a:pt x="4398" y="3304"/>
                </a:cubicBezTo>
                <a:cubicBezTo>
                  <a:pt x="4197" y="3214"/>
                  <a:pt x="3987" y="3150"/>
                  <a:pt x="3769" y="3116"/>
                </a:cubicBezTo>
                <a:cubicBezTo>
                  <a:pt x="3524" y="3081"/>
                  <a:pt x="3276" y="3064"/>
                  <a:pt x="3027" y="3064"/>
                </a:cubicBezTo>
                <a:cubicBezTo>
                  <a:pt x="2849" y="3064"/>
                  <a:pt x="2671" y="3072"/>
                  <a:pt x="2494" y="3090"/>
                </a:cubicBezTo>
                <a:cubicBezTo>
                  <a:pt x="2075" y="3125"/>
                  <a:pt x="1656" y="3189"/>
                  <a:pt x="1245" y="3274"/>
                </a:cubicBezTo>
                <a:cubicBezTo>
                  <a:pt x="830" y="3360"/>
                  <a:pt x="424" y="3458"/>
                  <a:pt x="22" y="3582"/>
                </a:cubicBezTo>
                <a:cubicBezTo>
                  <a:pt x="9" y="3586"/>
                  <a:pt x="1" y="3599"/>
                  <a:pt x="5" y="3612"/>
                </a:cubicBezTo>
                <a:cubicBezTo>
                  <a:pt x="8" y="3623"/>
                  <a:pt x="18" y="3630"/>
                  <a:pt x="30" y="3630"/>
                </a:cubicBezTo>
                <a:cubicBezTo>
                  <a:pt x="33" y="3630"/>
                  <a:pt x="36" y="3630"/>
                  <a:pt x="39" y="3629"/>
                </a:cubicBezTo>
                <a:cubicBezTo>
                  <a:pt x="441" y="3518"/>
                  <a:pt x="852" y="3432"/>
                  <a:pt x="1262" y="3360"/>
                </a:cubicBezTo>
                <a:cubicBezTo>
                  <a:pt x="1673" y="3291"/>
                  <a:pt x="2088" y="3244"/>
                  <a:pt x="2507" y="3219"/>
                </a:cubicBezTo>
                <a:cubicBezTo>
                  <a:pt x="2618" y="3212"/>
                  <a:pt x="2729" y="3208"/>
                  <a:pt x="2840" y="3208"/>
                </a:cubicBezTo>
                <a:cubicBezTo>
                  <a:pt x="3141" y="3208"/>
                  <a:pt x="3442" y="3234"/>
                  <a:pt x="3739" y="3287"/>
                </a:cubicBezTo>
                <a:cubicBezTo>
                  <a:pt x="3936" y="3326"/>
                  <a:pt x="4128" y="3390"/>
                  <a:pt x="4308" y="3480"/>
                </a:cubicBezTo>
                <a:cubicBezTo>
                  <a:pt x="4476" y="3557"/>
                  <a:pt x="4616" y="3682"/>
                  <a:pt x="4722" y="3832"/>
                </a:cubicBezTo>
                <a:lnTo>
                  <a:pt x="4722" y="3832"/>
                </a:lnTo>
                <a:lnTo>
                  <a:pt x="4727" y="3847"/>
                </a:lnTo>
                <a:lnTo>
                  <a:pt x="4731" y="3845"/>
                </a:lnTo>
                <a:lnTo>
                  <a:pt x="4731" y="3845"/>
                </a:lnTo>
                <a:cubicBezTo>
                  <a:pt x="4733" y="3847"/>
                  <a:pt x="4734" y="3849"/>
                  <a:pt x="4736" y="3852"/>
                </a:cubicBezTo>
                <a:lnTo>
                  <a:pt x="4740" y="3856"/>
                </a:lnTo>
                <a:cubicBezTo>
                  <a:pt x="4764" y="3889"/>
                  <a:pt x="4797" y="3903"/>
                  <a:pt x="4829" y="3903"/>
                </a:cubicBezTo>
                <a:cubicBezTo>
                  <a:pt x="4903" y="3903"/>
                  <a:pt x="4973" y="3827"/>
                  <a:pt x="4928" y="3740"/>
                </a:cubicBezTo>
                <a:lnTo>
                  <a:pt x="4924" y="3732"/>
                </a:lnTo>
                <a:lnTo>
                  <a:pt x="4920" y="3719"/>
                </a:lnTo>
                <a:lnTo>
                  <a:pt x="4907" y="3689"/>
                </a:lnTo>
                <a:lnTo>
                  <a:pt x="4890" y="3625"/>
                </a:lnTo>
                <a:cubicBezTo>
                  <a:pt x="4877" y="3582"/>
                  <a:pt x="4868" y="3539"/>
                  <a:pt x="4864" y="3497"/>
                </a:cubicBezTo>
                <a:cubicBezTo>
                  <a:pt x="4860" y="3450"/>
                  <a:pt x="4851" y="3403"/>
                  <a:pt x="4851" y="3360"/>
                </a:cubicBezTo>
                <a:lnTo>
                  <a:pt x="4851" y="3219"/>
                </a:lnTo>
                <a:cubicBezTo>
                  <a:pt x="4855" y="3176"/>
                  <a:pt x="4860" y="3129"/>
                  <a:pt x="4864" y="3082"/>
                </a:cubicBezTo>
                <a:lnTo>
                  <a:pt x="4872" y="3013"/>
                </a:lnTo>
                <a:lnTo>
                  <a:pt x="4890" y="2945"/>
                </a:lnTo>
                <a:lnTo>
                  <a:pt x="4920" y="2808"/>
                </a:lnTo>
                <a:cubicBezTo>
                  <a:pt x="4932" y="2761"/>
                  <a:pt x="4949" y="2718"/>
                  <a:pt x="4962" y="2671"/>
                </a:cubicBezTo>
                <a:lnTo>
                  <a:pt x="5009" y="2539"/>
                </a:lnTo>
                <a:lnTo>
                  <a:pt x="5069" y="2406"/>
                </a:lnTo>
                <a:lnTo>
                  <a:pt x="5129" y="2278"/>
                </a:lnTo>
                <a:cubicBezTo>
                  <a:pt x="5146" y="2231"/>
                  <a:pt x="5176" y="2192"/>
                  <a:pt x="5198" y="2149"/>
                </a:cubicBezTo>
                <a:lnTo>
                  <a:pt x="5270" y="2025"/>
                </a:lnTo>
                <a:cubicBezTo>
                  <a:pt x="5292" y="1982"/>
                  <a:pt x="5317" y="1944"/>
                  <a:pt x="5347" y="1901"/>
                </a:cubicBezTo>
                <a:lnTo>
                  <a:pt x="5514" y="1666"/>
                </a:lnTo>
                <a:cubicBezTo>
                  <a:pt x="5527" y="1645"/>
                  <a:pt x="5540" y="1623"/>
                  <a:pt x="5557" y="1606"/>
                </a:cubicBezTo>
                <a:lnTo>
                  <a:pt x="5600" y="1550"/>
                </a:lnTo>
                <a:lnTo>
                  <a:pt x="5694" y="1439"/>
                </a:lnTo>
                <a:lnTo>
                  <a:pt x="5788" y="1328"/>
                </a:lnTo>
                <a:cubicBezTo>
                  <a:pt x="5818" y="1290"/>
                  <a:pt x="5848" y="1255"/>
                  <a:pt x="5882" y="1221"/>
                </a:cubicBezTo>
                <a:lnTo>
                  <a:pt x="6087" y="1012"/>
                </a:lnTo>
                <a:cubicBezTo>
                  <a:pt x="6156" y="939"/>
                  <a:pt x="6220" y="870"/>
                  <a:pt x="6293" y="806"/>
                </a:cubicBezTo>
                <a:lnTo>
                  <a:pt x="6511" y="609"/>
                </a:lnTo>
                <a:cubicBezTo>
                  <a:pt x="6583" y="545"/>
                  <a:pt x="6652" y="473"/>
                  <a:pt x="6729" y="417"/>
                </a:cubicBezTo>
                <a:lnTo>
                  <a:pt x="7186" y="49"/>
                </a:lnTo>
                <a:cubicBezTo>
                  <a:pt x="7199" y="36"/>
                  <a:pt x="7199" y="23"/>
                  <a:pt x="7191" y="11"/>
                </a:cubicBezTo>
                <a:cubicBezTo>
                  <a:pt x="7186" y="4"/>
                  <a:pt x="7179" y="0"/>
                  <a:pt x="7172" y="0"/>
                </a:cubicBez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38"/>
          <p:cNvSpPr txBox="1"/>
          <p:nvPr>
            <p:ph idx="21" type="title"/>
          </p:nvPr>
        </p:nvSpPr>
        <p:spPr>
          <a:xfrm>
            <a:off x="714453" y="214350"/>
            <a:ext cx="771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Komoot Macrointeractions 2/2</a:t>
            </a:r>
            <a:endParaRPr/>
          </a:p>
        </p:txBody>
      </p:sp>
      <p:pic>
        <p:nvPicPr>
          <p:cNvPr id="715" name="Google Shape;715;p38"/>
          <p:cNvPicPr preferRelativeResize="0"/>
          <p:nvPr/>
        </p:nvPicPr>
        <p:blipFill>
          <a:blip r:embed="rId3">
            <a:alphaModFix/>
          </a:blip>
          <a:stretch>
            <a:fillRect/>
          </a:stretch>
        </p:blipFill>
        <p:spPr>
          <a:xfrm>
            <a:off x="1943647" y="744300"/>
            <a:ext cx="4318151" cy="4356325"/>
          </a:xfrm>
          <a:prstGeom prst="rect">
            <a:avLst/>
          </a:prstGeom>
          <a:noFill/>
          <a:ln>
            <a:noFill/>
          </a:ln>
        </p:spPr>
      </p:pic>
      <p:pic>
        <p:nvPicPr>
          <p:cNvPr id="716" name="Google Shape;716;p38"/>
          <p:cNvPicPr preferRelativeResize="0"/>
          <p:nvPr/>
        </p:nvPicPr>
        <p:blipFill>
          <a:blip r:embed="rId4">
            <a:alphaModFix/>
          </a:blip>
          <a:stretch>
            <a:fillRect/>
          </a:stretch>
        </p:blipFill>
        <p:spPr>
          <a:xfrm>
            <a:off x="7931625" y="1942413"/>
            <a:ext cx="970324" cy="1258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iverside Camping MK Campaign by Slidesgo">
  <a:themeElements>
    <a:clrScheme name="Simple Light">
      <a:dk1>
        <a:srgbClr val="153C4B"/>
      </a:dk1>
      <a:lt1>
        <a:srgbClr val="31606B"/>
      </a:lt1>
      <a:dk2>
        <a:srgbClr val="78A7AF"/>
      </a:dk2>
      <a:lt2>
        <a:srgbClr val="9FCFD3"/>
      </a:lt2>
      <a:accent1>
        <a:srgbClr val="C4E2DB"/>
      </a:accent1>
      <a:accent2>
        <a:srgbClr val="99C6BB"/>
      </a:accent2>
      <a:accent3>
        <a:srgbClr val="FFFFFF"/>
      </a:accent3>
      <a:accent4>
        <a:srgbClr val="FFFFFF"/>
      </a:accent4>
      <a:accent5>
        <a:srgbClr val="FFFFFF"/>
      </a:accent5>
      <a:accent6>
        <a:srgbClr val="FFFFFF"/>
      </a:accent6>
      <a:hlink>
        <a:srgbClr val="153C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